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1" r:id="rId1"/>
  </p:sldMasterIdLst>
  <p:notesMasterIdLst>
    <p:notesMasterId r:id="rId9"/>
  </p:notesMasterIdLst>
  <p:handoutMasterIdLst>
    <p:handoutMasterId r:id="rId10"/>
  </p:handoutMasterIdLst>
  <p:sldIdLst>
    <p:sldId id="9088" r:id="rId2"/>
    <p:sldId id="9089" r:id="rId3"/>
    <p:sldId id="9090" r:id="rId4"/>
    <p:sldId id="9091" r:id="rId5"/>
    <p:sldId id="9092" r:id="rId6"/>
    <p:sldId id="9093" r:id="rId7"/>
    <p:sldId id="9094" r:id="rId8"/>
  </p:sldIdLst>
  <p:sldSz cx="10333038" cy="8208963"/>
  <p:notesSz cx="9940925" cy="6808788"/>
  <p:defaultTextStyle>
    <a:defPPr>
      <a:defRPr lang="ru-RU"/>
    </a:defPPr>
    <a:lvl1pPr marL="0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9758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59515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89273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19031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48788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78546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708303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238061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E587F38-6BCC-4E5F-A969-F447CE76924F}">
          <p14:sldIdLst>
            <p14:sldId id="9088"/>
            <p14:sldId id="9089"/>
            <p14:sldId id="9090"/>
            <p14:sldId id="9091"/>
            <p14:sldId id="9092"/>
            <p14:sldId id="9093"/>
            <p14:sldId id="9094"/>
          </p14:sldIdLst>
        </p14:section>
      </p14:sectionLst>
    </p:ext>
    <p:ext uri="{EFAFB233-063F-42B5-8137-9DF3F51BA10A}">
      <p15:sldGuideLst xmlns="" xmlns:p15="http://schemas.microsoft.com/office/powerpoint/2012/main">
        <p15:guide id="2" pos="3636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  <p15:guide id="4" pos="2727">
          <p15:clr>
            <a:srgbClr val="A4A3A4"/>
          </p15:clr>
        </p15:guide>
        <p15:guide id="5" orient="horz" pos="5171">
          <p15:clr>
            <a:srgbClr val="A4A3A4"/>
          </p15:clr>
        </p15:guide>
        <p15:guide id="6" pos="4109">
          <p15:clr>
            <a:srgbClr val="A4A3A4"/>
          </p15:clr>
        </p15:guide>
        <p15:guide id="7" pos="3082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32" initials="A" lastIdx="1" clrIdx="0">
    <p:extLst/>
  </p:cmAuthor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1DF8"/>
    <a:srgbClr val="00FF00"/>
    <a:srgbClr val="FF9999"/>
    <a:srgbClr val="FF0000"/>
    <a:srgbClr val="4ADFE6"/>
    <a:srgbClr val="FFFFFF"/>
    <a:srgbClr val="0070C0"/>
    <a:srgbClr val="FFFF00"/>
    <a:srgbClr val="FF33CC"/>
    <a:srgbClr val="3DF3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6586" autoAdjust="0"/>
  </p:normalViewPr>
  <p:slideViewPr>
    <p:cSldViewPr snapToGrid="0">
      <p:cViewPr varScale="1">
        <p:scale>
          <a:sx n="94" d="100"/>
          <a:sy n="94" d="100"/>
        </p:scale>
        <p:origin x="-1710" y="-114"/>
      </p:cViewPr>
      <p:guideLst>
        <p:guide orient="horz" pos="4320"/>
        <p:guide orient="horz" pos="5171"/>
        <p:guide pos="3636"/>
        <p:guide pos="2727"/>
        <p:guide pos="4109"/>
        <p:guide pos="3082"/>
      </p:guideLst>
    </p:cSldViewPr>
  </p:slideViewPr>
  <p:outlineViewPr>
    <p:cViewPr>
      <p:scale>
        <a:sx n="66" d="100"/>
        <a:sy n="66" d="100"/>
      </p:scale>
      <p:origin x="0" y="-757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187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52" y="154"/>
            <a:ext cx="4308031" cy="341074"/>
          </a:xfrm>
          <a:prstGeom prst="rect">
            <a:avLst/>
          </a:prstGeom>
        </p:spPr>
        <p:txBody>
          <a:bodyPr vert="horz" lIns="88101" tIns="44046" rIns="88101" bIns="44046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0817" y="154"/>
            <a:ext cx="4308031" cy="341074"/>
          </a:xfrm>
          <a:prstGeom prst="rect">
            <a:avLst/>
          </a:prstGeom>
        </p:spPr>
        <p:txBody>
          <a:bodyPr vert="horz" lIns="88101" tIns="44046" rIns="88101" bIns="44046" rtlCol="0"/>
          <a:lstStyle>
            <a:lvl1pPr algn="r">
              <a:defRPr sz="1100"/>
            </a:lvl1pPr>
          </a:lstStyle>
          <a:p>
            <a:fld id="{2CAE2469-05AA-4EAD-ADCF-345832F5635C}" type="datetimeFigureOut">
              <a:rPr lang="ru-RU" smtClean="0"/>
              <a:t>02.06.2021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52" y="6467742"/>
            <a:ext cx="4308031" cy="341072"/>
          </a:xfrm>
          <a:prstGeom prst="rect">
            <a:avLst/>
          </a:prstGeom>
        </p:spPr>
        <p:txBody>
          <a:bodyPr vert="horz" lIns="88101" tIns="44046" rIns="88101" bIns="44046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0817" y="6467742"/>
            <a:ext cx="4308031" cy="341072"/>
          </a:xfrm>
          <a:prstGeom prst="rect">
            <a:avLst/>
          </a:prstGeom>
        </p:spPr>
        <p:txBody>
          <a:bodyPr vert="horz" lIns="88101" tIns="44046" rIns="88101" bIns="44046" rtlCol="0" anchor="b"/>
          <a:lstStyle>
            <a:lvl1pPr algn="r">
              <a:defRPr sz="1100"/>
            </a:lvl1pPr>
          </a:lstStyle>
          <a:p>
            <a:fld id="{0FAB2133-15B0-4EFE-BC30-805BCBD475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82219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52" y="49"/>
            <a:ext cx="4307733" cy="341623"/>
          </a:xfrm>
          <a:prstGeom prst="rect">
            <a:avLst/>
          </a:prstGeom>
        </p:spPr>
        <p:txBody>
          <a:bodyPr vert="horz" lIns="95395" tIns="47697" rIns="95395" bIns="47697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1042" y="49"/>
            <a:ext cx="4307733" cy="341623"/>
          </a:xfrm>
          <a:prstGeom prst="rect">
            <a:avLst/>
          </a:prstGeom>
        </p:spPr>
        <p:txBody>
          <a:bodyPr vert="horz" lIns="95395" tIns="47697" rIns="95395" bIns="47697" rtlCol="0"/>
          <a:lstStyle>
            <a:lvl1pPr algn="r">
              <a:defRPr sz="1300"/>
            </a:lvl1pPr>
          </a:lstStyle>
          <a:p>
            <a:fld id="{0060E01D-5EF3-45B4-8D72-A960D6489AA6}" type="datetimeFigureOut">
              <a:rPr lang="ru-RU" smtClean="0"/>
              <a:pPr/>
              <a:t>02.06.2021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524250" y="850900"/>
            <a:ext cx="2892425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395" tIns="47697" rIns="95395" bIns="47697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247" y="3276749"/>
            <a:ext cx="7952739" cy="2680960"/>
          </a:xfrm>
          <a:prstGeom prst="rect">
            <a:avLst/>
          </a:prstGeom>
        </p:spPr>
        <p:txBody>
          <a:bodyPr vert="horz" lIns="95395" tIns="47697" rIns="95395" bIns="47697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52" y="6467304"/>
            <a:ext cx="4307733" cy="341621"/>
          </a:xfrm>
          <a:prstGeom prst="rect">
            <a:avLst/>
          </a:prstGeom>
        </p:spPr>
        <p:txBody>
          <a:bodyPr vert="horz" lIns="95395" tIns="47697" rIns="95395" bIns="47697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1042" y="6467304"/>
            <a:ext cx="4307733" cy="341621"/>
          </a:xfrm>
          <a:prstGeom prst="rect">
            <a:avLst/>
          </a:prstGeom>
        </p:spPr>
        <p:txBody>
          <a:bodyPr vert="horz" lIns="95395" tIns="47697" rIns="95395" bIns="47697" rtlCol="0" anchor="b"/>
          <a:lstStyle>
            <a:lvl1pPr algn="r">
              <a:defRPr sz="1300"/>
            </a:lvl1pPr>
          </a:lstStyle>
          <a:p>
            <a:fld id="{B02A437B-EFF4-43AF-8D02-B1E280ECFF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38804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29758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59515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89273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19031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48788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78546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708303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238061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63913" y="511175"/>
            <a:ext cx="3213100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1815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1630" y="1343458"/>
            <a:ext cx="7749779" cy="2857935"/>
          </a:xfrm>
        </p:spPr>
        <p:txBody>
          <a:bodyPr anchor="b"/>
          <a:lstStyle>
            <a:lvl1pPr algn="ctr">
              <a:defRPr sz="7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1630" y="4311606"/>
            <a:ext cx="7749779" cy="1981932"/>
          </a:xfrm>
        </p:spPr>
        <p:txBody>
          <a:bodyPr/>
          <a:lstStyle>
            <a:lvl1pPr marL="0" indent="0" algn="ctr">
              <a:buNone/>
              <a:defRPr sz="2800"/>
            </a:lvl1pPr>
            <a:lvl2pPr marL="529758" indent="0" algn="ctr">
              <a:buNone/>
              <a:defRPr sz="2300"/>
            </a:lvl2pPr>
            <a:lvl3pPr marL="1059515" indent="0" algn="ctr">
              <a:buNone/>
              <a:defRPr sz="2100"/>
            </a:lvl3pPr>
            <a:lvl4pPr marL="1589273" indent="0" algn="ctr">
              <a:buNone/>
              <a:defRPr sz="1900"/>
            </a:lvl4pPr>
            <a:lvl5pPr marL="2119031" indent="0" algn="ctr">
              <a:buNone/>
              <a:defRPr sz="1900"/>
            </a:lvl5pPr>
            <a:lvl6pPr marL="2648788" indent="0" algn="ctr">
              <a:buNone/>
              <a:defRPr sz="1900"/>
            </a:lvl6pPr>
            <a:lvl7pPr marL="3178546" indent="0" algn="ctr">
              <a:buNone/>
              <a:defRPr sz="1900"/>
            </a:lvl7pPr>
            <a:lvl8pPr marL="3708303" indent="0" algn="ctr">
              <a:buNone/>
              <a:defRPr sz="1900"/>
            </a:lvl8pPr>
            <a:lvl9pPr marL="4238061" indent="0" algn="ctr">
              <a:buNone/>
              <a:defRPr sz="19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C8632-C3E7-49F7-8AC2-0F3B7FF7F613}" type="datetime1">
              <a:rPr lang="ru-RU" smtClean="0"/>
              <a:t>02.06.2021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03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56B-19DB-4F30-ACA3-F44E55C6B60A}" type="datetime1">
              <a:rPr lang="ru-RU" smtClean="0"/>
              <a:t>02.06.2021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159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4581" y="437051"/>
            <a:ext cx="2228061" cy="695671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0397" y="437051"/>
            <a:ext cx="6555021" cy="69567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860F-F60B-4300-9D04-054163F7821C}" type="datetime1">
              <a:rPr lang="ru-RU" smtClean="0"/>
              <a:t>02.06.2021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3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BB9C-38B9-4990-8234-50C335FF56E9}" type="datetime1">
              <a:rPr lang="ru-RU" smtClean="0"/>
              <a:t>02.06.2021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70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015" y="2046542"/>
            <a:ext cx="8912245" cy="3414700"/>
          </a:xfrm>
        </p:spPr>
        <p:txBody>
          <a:bodyPr anchor="b"/>
          <a:lstStyle>
            <a:lvl1pPr>
              <a:defRPr sz="7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5015" y="5493547"/>
            <a:ext cx="8912245" cy="179571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529758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05951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5892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1190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26487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1785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37083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23806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C07-D729-4765-B658-CBC287F3511F}" type="datetime1">
              <a:rPr lang="ru-RU" smtClean="0"/>
              <a:t>02.06.2021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368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0396" y="2185256"/>
            <a:ext cx="4391541" cy="52085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31101" y="2185256"/>
            <a:ext cx="4391541" cy="52085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DCBB-9EE9-48EB-9382-BB971AEF6786}" type="datetime1">
              <a:rPr lang="ru-RU" smtClean="0"/>
              <a:t>02.06.2021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69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742" y="437053"/>
            <a:ext cx="8912245" cy="15866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743" y="2012337"/>
            <a:ext cx="4371359" cy="986215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29758" indent="0">
              <a:buNone/>
              <a:defRPr sz="2300" b="1"/>
            </a:lvl2pPr>
            <a:lvl3pPr marL="1059515" indent="0">
              <a:buNone/>
              <a:defRPr sz="2100" b="1"/>
            </a:lvl3pPr>
            <a:lvl4pPr marL="1589273" indent="0">
              <a:buNone/>
              <a:defRPr sz="1900" b="1"/>
            </a:lvl4pPr>
            <a:lvl5pPr marL="2119031" indent="0">
              <a:buNone/>
              <a:defRPr sz="1900" b="1"/>
            </a:lvl5pPr>
            <a:lvl6pPr marL="2648788" indent="0">
              <a:buNone/>
              <a:defRPr sz="1900" b="1"/>
            </a:lvl6pPr>
            <a:lvl7pPr marL="3178546" indent="0">
              <a:buNone/>
              <a:defRPr sz="1900" b="1"/>
            </a:lvl7pPr>
            <a:lvl8pPr marL="3708303" indent="0">
              <a:buNone/>
              <a:defRPr sz="1900" b="1"/>
            </a:lvl8pPr>
            <a:lvl9pPr marL="4238061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1743" y="2998552"/>
            <a:ext cx="4371359" cy="441041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31101" y="2012337"/>
            <a:ext cx="4392887" cy="986215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29758" indent="0">
              <a:buNone/>
              <a:defRPr sz="2300" b="1"/>
            </a:lvl2pPr>
            <a:lvl3pPr marL="1059515" indent="0">
              <a:buNone/>
              <a:defRPr sz="2100" b="1"/>
            </a:lvl3pPr>
            <a:lvl4pPr marL="1589273" indent="0">
              <a:buNone/>
              <a:defRPr sz="1900" b="1"/>
            </a:lvl4pPr>
            <a:lvl5pPr marL="2119031" indent="0">
              <a:buNone/>
              <a:defRPr sz="1900" b="1"/>
            </a:lvl5pPr>
            <a:lvl6pPr marL="2648788" indent="0">
              <a:buNone/>
              <a:defRPr sz="1900" b="1"/>
            </a:lvl6pPr>
            <a:lvl7pPr marL="3178546" indent="0">
              <a:buNone/>
              <a:defRPr sz="1900" b="1"/>
            </a:lvl7pPr>
            <a:lvl8pPr marL="3708303" indent="0">
              <a:buNone/>
              <a:defRPr sz="1900" b="1"/>
            </a:lvl8pPr>
            <a:lvl9pPr marL="4238061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31101" y="2998552"/>
            <a:ext cx="4392887" cy="441041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2DF9-0C99-402E-A29B-79D47C97E224}" type="datetime1">
              <a:rPr lang="ru-RU" smtClean="0"/>
              <a:t>02.06.2021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799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8907-C54A-4434-B345-A1CA98D63184}" type="datetime1">
              <a:rPr lang="ru-RU" smtClean="0"/>
              <a:t>02.06.2021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381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F6F3-6C7A-4AB5-8AB8-C787B1E3FB09}" type="datetime1">
              <a:rPr lang="ru-RU" smtClean="0"/>
              <a:t>02.06.2021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909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742" y="547264"/>
            <a:ext cx="3332674" cy="1915425"/>
          </a:xfrm>
        </p:spPr>
        <p:txBody>
          <a:bodyPr anchor="b"/>
          <a:lstStyle>
            <a:lvl1pPr>
              <a:defRPr sz="37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2887" y="1181941"/>
            <a:ext cx="5231100" cy="583368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1742" y="2462689"/>
            <a:ext cx="3332674" cy="4562436"/>
          </a:xfrm>
        </p:spPr>
        <p:txBody>
          <a:bodyPr/>
          <a:lstStyle>
            <a:lvl1pPr marL="0" indent="0">
              <a:buNone/>
              <a:defRPr sz="1900"/>
            </a:lvl1pPr>
            <a:lvl2pPr marL="529758" indent="0">
              <a:buNone/>
              <a:defRPr sz="1600"/>
            </a:lvl2pPr>
            <a:lvl3pPr marL="1059515" indent="0">
              <a:buNone/>
              <a:defRPr sz="1400"/>
            </a:lvl3pPr>
            <a:lvl4pPr marL="1589273" indent="0">
              <a:buNone/>
              <a:defRPr sz="1200"/>
            </a:lvl4pPr>
            <a:lvl5pPr marL="2119031" indent="0">
              <a:buNone/>
              <a:defRPr sz="1200"/>
            </a:lvl5pPr>
            <a:lvl6pPr marL="2648788" indent="0">
              <a:buNone/>
              <a:defRPr sz="1200"/>
            </a:lvl6pPr>
            <a:lvl7pPr marL="3178546" indent="0">
              <a:buNone/>
              <a:defRPr sz="1200"/>
            </a:lvl7pPr>
            <a:lvl8pPr marL="3708303" indent="0">
              <a:buNone/>
              <a:defRPr sz="1200"/>
            </a:lvl8pPr>
            <a:lvl9pPr marL="4238061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F2BA2-E48D-4602-BA8E-A03584B13999}" type="datetime1">
              <a:rPr lang="ru-RU" smtClean="0"/>
              <a:t>02.06.2021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316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742" y="547264"/>
            <a:ext cx="3332674" cy="1915425"/>
          </a:xfrm>
        </p:spPr>
        <p:txBody>
          <a:bodyPr anchor="b"/>
          <a:lstStyle>
            <a:lvl1pPr>
              <a:defRPr sz="37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92887" y="1181941"/>
            <a:ext cx="5231100" cy="5833684"/>
          </a:xfrm>
        </p:spPr>
        <p:txBody>
          <a:bodyPr anchor="t"/>
          <a:lstStyle>
            <a:lvl1pPr marL="0" indent="0">
              <a:buNone/>
              <a:defRPr sz="3700"/>
            </a:lvl1pPr>
            <a:lvl2pPr marL="529758" indent="0">
              <a:buNone/>
              <a:defRPr sz="3200"/>
            </a:lvl2pPr>
            <a:lvl3pPr marL="1059515" indent="0">
              <a:buNone/>
              <a:defRPr sz="2800"/>
            </a:lvl3pPr>
            <a:lvl4pPr marL="1589273" indent="0">
              <a:buNone/>
              <a:defRPr sz="2300"/>
            </a:lvl4pPr>
            <a:lvl5pPr marL="2119031" indent="0">
              <a:buNone/>
              <a:defRPr sz="2300"/>
            </a:lvl5pPr>
            <a:lvl6pPr marL="2648788" indent="0">
              <a:buNone/>
              <a:defRPr sz="2300"/>
            </a:lvl6pPr>
            <a:lvl7pPr marL="3178546" indent="0">
              <a:buNone/>
              <a:defRPr sz="2300"/>
            </a:lvl7pPr>
            <a:lvl8pPr marL="3708303" indent="0">
              <a:buNone/>
              <a:defRPr sz="2300"/>
            </a:lvl8pPr>
            <a:lvl9pPr marL="4238061" indent="0">
              <a:buNone/>
              <a:defRPr sz="23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1742" y="2462689"/>
            <a:ext cx="3332674" cy="4562436"/>
          </a:xfrm>
        </p:spPr>
        <p:txBody>
          <a:bodyPr/>
          <a:lstStyle>
            <a:lvl1pPr marL="0" indent="0">
              <a:buNone/>
              <a:defRPr sz="1900"/>
            </a:lvl1pPr>
            <a:lvl2pPr marL="529758" indent="0">
              <a:buNone/>
              <a:defRPr sz="1600"/>
            </a:lvl2pPr>
            <a:lvl3pPr marL="1059515" indent="0">
              <a:buNone/>
              <a:defRPr sz="1400"/>
            </a:lvl3pPr>
            <a:lvl4pPr marL="1589273" indent="0">
              <a:buNone/>
              <a:defRPr sz="1200"/>
            </a:lvl4pPr>
            <a:lvl5pPr marL="2119031" indent="0">
              <a:buNone/>
              <a:defRPr sz="1200"/>
            </a:lvl5pPr>
            <a:lvl6pPr marL="2648788" indent="0">
              <a:buNone/>
              <a:defRPr sz="1200"/>
            </a:lvl6pPr>
            <a:lvl7pPr marL="3178546" indent="0">
              <a:buNone/>
              <a:defRPr sz="1200"/>
            </a:lvl7pPr>
            <a:lvl8pPr marL="3708303" indent="0">
              <a:buNone/>
              <a:defRPr sz="1200"/>
            </a:lvl8pPr>
            <a:lvl9pPr marL="4238061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F69D-F1BE-4786-A384-907DE08AC6B9}" type="datetime1">
              <a:rPr lang="ru-RU" smtClean="0"/>
              <a:t>02.06.2021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3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0397" y="437053"/>
            <a:ext cx="8912245" cy="1586687"/>
          </a:xfrm>
          <a:prstGeom prst="rect">
            <a:avLst/>
          </a:prstGeom>
        </p:spPr>
        <p:txBody>
          <a:bodyPr vert="horz" lIns="105952" tIns="52976" rIns="105952" bIns="52976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0397" y="2185256"/>
            <a:ext cx="8912245" cy="5208512"/>
          </a:xfrm>
          <a:prstGeom prst="rect">
            <a:avLst/>
          </a:prstGeom>
        </p:spPr>
        <p:txBody>
          <a:bodyPr vert="horz" lIns="105952" tIns="52976" rIns="105952" bIns="52976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0396" y="7608494"/>
            <a:ext cx="2324934" cy="437051"/>
          </a:xfrm>
          <a:prstGeom prst="rect">
            <a:avLst/>
          </a:prstGeom>
        </p:spPr>
        <p:txBody>
          <a:bodyPr vert="horz" lIns="105952" tIns="52976" rIns="105952" bIns="52976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99B11-B530-4D12-B16B-7E39BAE919FA}" type="datetime1">
              <a:rPr lang="ru-RU" smtClean="0"/>
              <a:t>02.06.2021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2819" y="7608494"/>
            <a:ext cx="3487400" cy="437051"/>
          </a:xfrm>
          <a:prstGeom prst="rect">
            <a:avLst/>
          </a:prstGeom>
        </p:spPr>
        <p:txBody>
          <a:bodyPr vert="horz" lIns="105952" tIns="52976" rIns="105952" bIns="52976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97708" y="7608494"/>
            <a:ext cx="2324934" cy="437051"/>
          </a:xfrm>
          <a:prstGeom prst="rect">
            <a:avLst/>
          </a:prstGeom>
        </p:spPr>
        <p:txBody>
          <a:bodyPr vert="horz" lIns="105952" tIns="52976" rIns="105952" bIns="52976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577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hf hdr="0" ftr="0" dt="0"/>
  <p:txStyles>
    <p:titleStyle>
      <a:lvl1pPr algn="l" defTabSz="1059515" rtl="0" eaLnBrk="1" latinLnBrk="0" hangingPunct="1">
        <a:lnSpc>
          <a:spcPct val="90000"/>
        </a:lnSpc>
        <a:spcBef>
          <a:spcPct val="0"/>
        </a:spcBef>
        <a:buNone/>
        <a:defRPr sz="5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4879" indent="-264879" algn="l" defTabSz="1059515" rtl="0" eaLnBrk="1" latinLnBrk="0" hangingPunct="1">
        <a:lnSpc>
          <a:spcPct val="90000"/>
        </a:lnSpc>
        <a:spcBef>
          <a:spcPts val="115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94636" indent="-264879" algn="l" defTabSz="1059515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324394" indent="-264879" algn="l" defTabSz="1059515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854152" indent="-264879" algn="l" defTabSz="1059515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383909" indent="-264879" algn="l" defTabSz="1059515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913667" indent="-264879" algn="l" defTabSz="1059515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443425" indent="-264879" algn="l" defTabSz="1059515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973182" indent="-264879" algn="l" defTabSz="1059515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502940" indent="-264879" algn="l" defTabSz="1059515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595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9758" algn="l" defTabSz="10595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59515" algn="l" defTabSz="10595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89273" algn="l" defTabSz="10595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19031" algn="l" defTabSz="10595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48788" algn="l" defTabSz="10595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78546" algn="l" defTabSz="10595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08303" algn="l" defTabSz="10595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38061" algn="l" defTabSz="10595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eg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e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11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Picture 2" descr="\\10.66.0.115\рабочие файлы 2\документы ОДС\2019\Январь\03\ОМИП\КК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2" r="12269"/>
          <a:stretch/>
        </p:blipFill>
        <p:spPr bwMode="auto">
          <a:xfrm>
            <a:off x="-1" y="983037"/>
            <a:ext cx="10333039" cy="7275272"/>
          </a:xfrm>
          <a:prstGeom prst="rect">
            <a:avLst/>
          </a:prstGeom>
          <a:solidFill>
            <a:srgbClr val="FF9999">
              <a:alpha val="45000"/>
            </a:srgbClr>
          </a:solidFill>
          <a:ln>
            <a:solidFill>
              <a:srgbClr val="FF0000"/>
            </a:solidFill>
          </a:ln>
          <a:extLst/>
        </p:spPr>
      </p:pic>
      <p:sp>
        <p:nvSpPr>
          <p:cNvPr id="349" name="Freeform 246"/>
          <p:cNvSpPr>
            <a:spLocks noEditPoints="1"/>
          </p:cNvSpPr>
          <p:nvPr/>
        </p:nvSpPr>
        <p:spPr bwMode="auto">
          <a:xfrm rot="21334256">
            <a:off x="1046038" y="4470561"/>
            <a:ext cx="1321300" cy="909968"/>
          </a:xfrm>
          <a:custGeom>
            <a:avLst/>
            <a:gdLst>
              <a:gd name="T0" fmla="*/ 2147483647 w 223"/>
              <a:gd name="T1" fmla="*/ 2147483647 h 195"/>
              <a:gd name="T2" fmla="*/ 2147483647 w 223"/>
              <a:gd name="T3" fmla="*/ 2147483647 h 195"/>
              <a:gd name="T4" fmla="*/ 2147483647 w 223"/>
              <a:gd name="T5" fmla="*/ 2147483647 h 195"/>
              <a:gd name="T6" fmla="*/ 2147483647 w 223"/>
              <a:gd name="T7" fmla="*/ 2147483647 h 195"/>
              <a:gd name="T8" fmla="*/ 2147483647 w 223"/>
              <a:gd name="T9" fmla="*/ 2147483647 h 195"/>
              <a:gd name="T10" fmla="*/ 2147483647 w 223"/>
              <a:gd name="T11" fmla="*/ 2147483647 h 195"/>
              <a:gd name="T12" fmla="*/ 2147483647 w 223"/>
              <a:gd name="T13" fmla="*/ 0 h 195"/>
              <a:gd name="T14" fmla="*/ 2147483647 w 223"/>
              <a:gd name="T15" fmla="*/ 2147483647 h 195"/>
              <a:gd name="T16" fmla="*/ 2147483647 w 223"/>
              <a:gd name="T17" fmla="*/ 2147483647 h 195"/>
              <a:gd name="T18" fmla="*/ 2147483647 w 223"/>
              <a:gd name="T19" fmla="*/ 2147483647 h 195"/>
              <a:gd name="T20" fmla="*/ 2147483647 w 223"/>
              <a:gd name="T21" fmla="*/ 2147483647 h 195"/>
              <a:gd name="T22" fmla="*/ 2147483647 w 223"/>
              <a:gd name="T23" fmla="*/ 2147483647 h 195"/>
              <a:gd name="T24" fmla="*/ 2147483647 w 223"/>
              <a:gd name="T25" fmla="*/ 2147483647 h 195"/>
              <a:gd name="T26" fmla="*/ 2147483647 w 223"/>
              <a:gd name="T27" fmla="*/ 2147483647 h 195"/>
              <a:gd name="T28" fmla="*/ 2147483647 w 223"/>
              <a:gd name="T29" fmla="*/ 2147483647 h 195"/>
              <a:gd name="T30" fmla="*/ 2147483647 w 223"/>
              <a:gd name="T31" fmla="*/ 2147483647 h 195"/>
              <a:gd name="T32" fmla="*/ 2147483647 w 223"/>
              <a:gd name="T33" fmla="*/ 2147483647 h 195"/>
              <a:gd name="T34" fmla="*/ 2147483647 w 223"/>
              <a:gd name="T35" fmla="*/ 2147483647 h 195"/>
              <a:gd name="T36" fmla="*/ 2147483647 w 223"/>
              <a:gd name="T37" fmla="*/ 2147483647 h 195"/>
              <a:gd name="T38" fmla="*/ 2147483647 w 223"/>
              <a:gd name="T39" fmla="*/ 2147483647 h 195"/>
              <a:gd name="T40" fmla="*/ 2147483647 w 223"/>
              <a:gd name="T41" fmla="*/ 2147483647 h 195"/>
              <a:gd name="T42" fmla="*/ 2147483647 w 223"/>
              <a:gd name="T43" fmla="*/ 2147483647 h 195"/>
              <a:gd name="T44" fmla="*/ 2147483647 w 223"/>
              <a:gd name="T45" fmla="*/ 2147483647 h 195"/>
              <a:gd name="T46" fmla="*/ 2147483647 w 223"/>
              <a:gd name="T47" fmla="*/ 2147483647 h 195"/>
              <a:gd name="T48" fmla="*/ 2147483647 w 223"/>
              <a:gd name="T49" fmla="*/ 2147483647 h 195"/>
              <a:gd name="T50" fmla="*/ 2147483647 w 223"/>
              <a:gd name="T51" fmla="*/ 2147483647 h 195"/>
              <a:gd name="T52" fmla="*/ 2147483647 w 223"/>
              <a:gd name="T53" fmla="*/ 2147483647 h 195"/>
              <a:gd name="T54" fmla="*/ 2147483647 w 223"/>
              <a:gd name="T55" fmla="*/ 2147483647 h 195"/>
              <a:gd name="T56" fmla="*/ 2147483647 w 223"/>
              <a:gd name="T57" fmla="*/ 2147483647 h 195"/>
              <a:gd name="T58" fmla="*/ 2147483647 w 223"/>
              <a:gd name="T59" fmla="*/ 2147483647 h 195"/>
              <a:gd name="T60" fmla="*/ 2147483647 w 223"/>
              <a:gd name="T61" fmla="*/ 2147483647 h 195"/>
              <a:gd name="T62" fmla="*/ 2147483647 w 223"/>
              <a:gd name="T63" fmla="*/ 2147483647 h 195"/>
              <a:gd name="T64" fmla="*/ 2147483647 w 223"/>
              <a:gd name="T65" fmla="*/ 2147483647 h 195"/>
              <a:gd name="T66" fmla="*/ 2147483647 w 223"/>
              <a:gd name="T67" fmla="*/ 2147483647 h 195"/>
              <a:gd name="T68" fmla="*/ 2147483647 w 223"/>
              <a:gd name="T69" fmla="*/ 2147483647 h 195"/>
              <a:gd name="T70" fmla="*/ 2147483647 w 223"/>
              <a:gd name="T71" fmla="*/ 2147483647 h 195"/>
              <a:gd name="T72" fmla="*/ 2147483647 w 223"/>
              <a:gd name="T73" fmla="*/ 2147483647 h 195"/>
              <a:gd name="T74" fmla="*/ 2147483647 w 223"/>
              <a:gd name="T75" fmla="*/ 2147483647 h 195"/>
              <a:gd name="T76" fmla="*/ 2147483647 w 223"/>
              <a:gd name="T77" fmla="*/ 2147483647 h 195"/>
              <a:gd name="T78" fmla="*/ 2147483647 w 223"/>
              <a:gd name="T79" fmla="*/ 2147483647 h 195"/>
              <a:gd name="T80" fmla="*/ 2147483647 w 223"/>
              <a:gd name="T81" fmla="*/ 2147483647 h 195"/>
              <a:gd name="T82" fmla="*/ 2147483647 w 223"/>
              <a:gd name="T83" fmla="*/ 2147483647 h 195"/>
              <a:gd name="T84" fmla="*/ 2147483647 w 223"/>
              <a:gd name="T85" fmla="*/ 2147483647 h 195"/>
              <a:gd name="T86" fmla="*/ 2147483647 w 223"/>
              <a:gd name="T87" fmla="*/ 2147483647 h 195"/>
              <a:gd name="T88" fmla="*/ 2147483647 w 223"/>
              <a:gd name="T89" fmla="*/ 2147483647 h 195"/>
              <a:gd name="T90" fmla="*/ 2147483647 w 223"/>
              <a:gd name="T91" fmla="*/ 2147483647 h 195"/>
              <a:gd name="T92" fmla="*/ 2147483647 w 223"/>
              <a:gd name="T93" fmla="*/ 2147483647 h 195"/>
              <a:gd name="T94" fmla="*/ 2147483647 w 223"/>
              <a:gd name="T95" fmla="*/ 2147483647 h 195"/>
              <a:gd name="T96" fmla="*/ 2147483647 w 223"/>
              <a:gd name="T97" fmla="*/ 2147483647 h 195"/>
              <a:gd name="T98" fmla="*/ 2147483647 w 223"/>
              <a:gd name="T99" fmla="*/ 2147483647 h 19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95"/>
              <a:gd name="T152" fmla="*/ 223 w 223"/>
              <a:gd name="T153" fmla="*/ 195 h 19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95">
                <a:moveTo>
                  <a:pt x="92" y="40"/>
                </a:moveTo>
                <a:lnTo>
                  <a:pt x="97" y="38"/>
                </a:lnTo>
                <a:lnTo>
                  <a:pt x="100" y="37"/>
                </a:lnTo>
                <a:lnTo>
                  <a:pt x="101" y="31"/>
                </a:lnTo>
                <a:lnTo>
                  <a:pt x="102" y="28"/>
                </a:lnTo>
                <a:lnTo>
                  <a:pt x="104" y="26"/>
                </a:lnTo>
                <a:lnTo>
                  <a:pt x="105" y="28"/>
                </a:lnTo>
                <a:lnTo>
                  <a:pt x="110" y="25"/>
                </a:lnTo>
                <a:lnTo>
                  <a:pt x="117" y="19"/>
                </a:lnTo>
                <a:lnTo>
                  <a:pt x="123" y="19"/>
                </a:lnTo>
                <a:lnTo>
                  <a:pt x="130" y="16"/>
                </a:lnTo>
                <a:lnTo>
                  <a:pt x="136" y="12"/>
                </a:lnTo>
                <a:lnTo>
                  <a:pt x="138" y="9"/>
                </a:lnTo>
                <a:lnTo>
                  <a:pt x="139" y="9"/>
                </a:lnTo>
                <a:lnTo>
                  <a:pt x="152" y="10"/>
                </a:lnTo>
                <a:lnTo>
                  <a:pt x="154" y="10"/>
                </a:lnTo>
                <a:lnTo>
                  <a:pt x="158" y="4"/>
                </a:lnTo>
                <a:lnTo>
                  <a:pt x="160" y="2"/>
                </a:lnTo>
                <a:lnTo>
                  <a:pt x="167" y="0"/>
                </a:lnTo>
                <a:lnTo>
                  <a:pt x="170" y="0"/>
                </a:lnTo>
                <a:lnTo>
                  <a:pt x="173" y="4"/>
                </a:lnTo>
                <a:lnTo>
                  <a:pt x="176" y="4"/>
                </a:lnTo>
                <a:lnTo>
                  <a:pt x="177" y="9"/>
                </a:lnTo>
                <a:lnTo>
                  <a:pt x="174" y="10"/>
                </a:lnTo>
                <a:lnTo>
                  <a:pt x="171" y="12"/>
                </a:lnTo>
                <a:lnTo>
                  <a:pt x="168" y="15"/>
                </a:lnTo>
                <a:lnTo>
                  <a:pt x="168" y="16"/>
                </a:lnTo>
                <a:lnTo>
                  <a:pt x="170" y="18"/>
                </a:lnTo>
                <a:lnTo>
                  <a:pt x="174" y="18"/>
                </a:lnTo>
                <a:lnTo>
                  <a:pt x="185" y="19"/>
                </a:lnTo>
                <a:lnTo>
                  <a:pt x="185" y="35"/>
                </a:lnTo>
                <a:lnTo>
                  <a:pt x="183" y="35"/>
                </a:lnTo>
                <a:lnTo>
                  <a:pt x="186" y="38"/>
                </a:lnTo>
                <a:lnTo>
                  <a:pt x="186" y="46"/>
                </a:lnTo>
                <a:lnTo>
                  <a:pt x="186" y="54"/>
                </a:lnTo>
                <a:lnTo>
                  <a:pt x="189" y="59"/>
                </a:lnTo>
                <a:lnTo>
                  <a:pt x="193" y="60"/>
                </a:lnTo>
                <a:lnTo>
                  <a:pt x="208" y="72"/>
                </a:lnTo>
                <a:lnTo>
                  <a:pt x="208" y="75"/>
                </a:lnTo>
                <a:lnTo>
                  <a:pt x="211" y="78"/>
                </a:lnTo>
                <a:lnTo>
                  <a:pt x="215" y="79"/>
                </a:lnTo>
                <a:lnTo>
                  <a:pt x="218" y="79"/>
                </a:lnTo>
                <a:lnTo>
                  <a:pt x="221" y="82"/>
                </a:lnTo>
                <a:lnTo>
                  <a:pt x="223" y="84"/>
                </a:lnTo>
                <a:lnTo>
                  <a:pt x="221" y="85"/>
                </a:lnTo>
                <a:lnTo>
                  <a:pt x="209" y="82"/>
                </a:lnTo>
                <a:lnTo>
                  <a:pt x="205" y="84"/>
                </a:lnTo>
                <a:lnTo>
                  <a:pt x="208" y="89"/>
                </a:lnTo>
                <a:lnTo>
                  <a:pt x="205" y="89"/>
                </a:lnTo>
                <a:lnTo>
                  <a:pt x="198" y="81"/>
                </a:lnTo>
                <a:lnTo>
                  <a:pt x="193" y="81"/>
                </a:lnTo>
                <a:lnTo>
                  <a:pt x="193" y="82"/>
                </a:lnTo>
                <a:lnTo>
                  <a:pt x="195" y="85"/>
                </a:lnTo>
                <a:lnTo>
                  <a:pt x="201" y="92"/>
                </a:lnTo>
                <a:lnTo>
                  <a:pt x="199" y="95"/>
                </a:lnTo>
                <a:lnTo>
                  <a:pt x="207" y="98"/>
                </a:lnTo>
                <a:lnTo>
                  <a:pt x="205" y="100"/>
                </a:lnTo>
                <a:lnTo>
                  <a:pt x="195" y="100"/>
                </a:lnTo>
                <a:lnTo>
                  <a:pt x="192" y="97"/>
                </a:lnTo>
                <a:lnTo>
                  <a:pt x="187" y="92"/>
                </a:lnTo>
                <a:lnTo>
                  <a:pt x="183" y="97"/>
                </a:lnTo>
                <a:lnTo>
                  <a:pt x="177" y="95"/>
                </a:lnTo>
                <a:lnTo>
                  <a:pt x="170" y="117"/>
                </a:lnTo>
                <a:lnTo>
                  <a:pt x="176" y="122"/>
                </a:lnTo>
                <a:lnTo>
                  <a:pt x="174" y="126"/>
                </a:lnTo>
                <a:lnTo>
                  <a:pt x="176" y="129"/>
                </a:lnTo>
                <a:lnTo>
                  <a:pt x="174" y="132"/>
                </a:lnTo>
                <a:lnTo>
                  <a:pt x="161" y="129"/>
                </a:lnTo>
                <a:lnTo>
                  <a:pt x="158" y="154"/>
                </a:lnTo>
                <a:lnTo>
                  <a:pt x="154" y="152"/>
                </a:lnTo>
                <a:lnTo>
                  <a:pt x="152" y="158"/>
                </a:lnTo>
                <a:lnTo>
                  <a:pt x="145" y="157"/>
                </a:lnTo>
                <a:lnTo>
                  <a:pt x="145" y="158"/>
                </a:lnTo>
                <a:lnTo>
                  <a:pt x="151" y="161"/>
                </a:lnTo>
                <a:lnTo>
                  <a:pt x="151" y="164"/>
                </a:lnTo>
                <a:lnTo>
                  <a:pt x="155" y="166"/>
                </a:lnTo>
                <a:lnTo>
                  <a:pt x="168" y="174"/>
                </a:lnTo>
                <a:lnTo>
                  <a:pt x="167" y="177"/>
                </a:lnTo>
                <a:lnTo>
                  <a:pt x="165" y="176"/>
                </a:lnTo>
                <a:lnTo>
                  <a:pt x="164" y="183"/>
                </a:lnTo>
                <a:lnTo>
                  <a:pt x="160" y="188"/>
                </a:lnTo>
                <a:lnTo>
                  <a:pt x="158" y="192"/>
                </a:lnTo>
                <a:lnTo>
                  <a:pt x="155" y="192"/>
                </a:lnTo>
                <a:lnTo>
                  <a:pt x="155" y="188"/>
                </a:lnTo>
                <a:lnTo>
                  <a:pt x="155" y="185"/>
                </a:lnTo>
                <a:lnTo>
                  <a:pt x="152" y="185"/>
                </a:lnTo>
                <a:lnTo>
                  <a:pt x="144" y="195"/>
                </a:lnTo>
                <a:lnTo>
                  <a:pt x="144" y="193"/>
                </a:lnTo>
                <a:lnTo>
                  <a:pt x="141" y="191"/>
                </a:lnTo>
                <a:lnTo>
                  <a:pt x="139" y="189"/>
                </a:lnTo>
                <a:lnTo>
                  <a:pt x="138" y="188"/>
                </a:lnTo>
                <a:lnTo>
                  <a:pt x="136" y="186"/>
                </a:lnTo>
                <a:lnTo>
                  <a:pt x="135" y="183"/>
                </a:lnTo>
                <a:lnTo>
                  <a:pt x="133" y="182"/>
                </a:lnTo>
                <a:lnTo>
                  <a:pt x="132" y="180"/>
                </a:lnTo>
                <a:lnTo>
                  <a:pt x="132" y="177"/>
                </a:lnTo>
                <a:lnTo>
                  <a:pt x="132" y="176"/>
                </a:lnTo>
                <a:lnTo>
                  <a:pt x="132" y="172"/>
                </a:lnTo>
                <a:lnTo>
                  <a:pt x="130" y="170"/>
                </a:lnTo>
                <a:lnTo>
                  <a:pt x="130" y="169"/>
                </a:lnTo>
                <a:lnTo>
                  <a:pt x="124" y="158"/>
                </a:lnTo>
                <a:lnTo>
                  <a:pt x="124" y="155"/>
                </a:lnTo>
                <a:lnTo>
                  <a:pt x="122" y="148"/>
                </a:lnTo>
                <a:lnTo>
                  <a:pt x="122" y="144"/>
                </a:lnTo>
                <a:lnTo>
                  <a:pt x="120" y="138"/>
                </a:lnTo>
                <a:lnTo>
                  <a:pt x="117" y="135"/>
                </a:lnTo>
                <a:lnTo>
                  <a:pt x="116" y="130"/>
                </a:lnTo>
                <a:lnTo>
                  <a:pt x="114" y="130"/>
                </a:lnTo>
                <a:lnTo>
                  <a:pt x="113" y="128"/>
                </a:lnTo>
                <a:lnTo>
                  <a:pt x="111" y="125"/>
                </a:lnTo>
                <a:lnTo>
                  <a:pt x="110" y="122"/>
                </a:lnTo>
                <a:lnTo>
                  <a:pt x="113" y="122"/>
                </a:lnTo>
                <a:lnTo>
                  <a:pt x="116" y="120"/>
                </a:lnTo>
                <a:lnTo>
                  <a:pt x="117" y="119"/>
                </a:lnTo>
                <a:lnTo>
                  <a:pt x="117" y="117"/>
                </a:lnTo>
                <a:lnTo>
                  <a:pt x="117" y="114"/>
                </a:lnTo>
                <a:lnTo>
                  <a:pt x="117" y="113"/>
                </a:lnTo>
                <a:lnTo>
                  <a:pt x="117" y="111"/>
                </a:lnTo>
                <a:lnTo>
                  <a:pt x="114" y="103"/>
                </a:lnTo>
                <a:lnTo>
                  <a:pt x="111" y="97"/>
                </a:lnTo>
                <a:lnTo>
                  <a:pt x="104" y="87"/>
                </a:lnTo>
                <a:lnTo>
                  <a:pt x="102" y="87"/>
                </a:lnTo>
                <a:lnTo>
                  <a:pt x="101" y="84"/>
                </a:lnTo>
                <a:lnTo>
                  <a:pt x="97" y="81"/>
                </a:lnTo>
                <a:lnTo>
                  <a:pt x="86" y="70"/>
                </a:lnTo>
                <a:lnTo>
                  <a:pt x="79" y="66"/>
                </a:lnTo>
                <a:lnTo>
                  <a:pt x="69" y="59"/>
                </a:lnTo>
                <a:lnTo>
                  <a:pt x="54" y="50"/>
                </a:lnTo>
                <a:lnTo>
                  <a:pt x="51" y="50"/>
                </a:lnTo>
                <a:lnTo>
                  <a:pt x="50" y="48"/>
                </a:lnTo>
                <a:lnTo>
                  <a:pt x="44" y="46"/>
                </a:lnTo>
                <a:lnTo>
                  <a:pt x="35" y="41"/>
                </a:lnTo>
                <a:lnTo>
                  <a:pt x="13" y="28"/>
                </a:lnTo>
                <a:lnTo>
                  <a:pt x="6" y="25"/>
                </a:lnTo>
                <a:lnTo>
                  <a:pt x="0" y="22"/>
                </a:lnTo>
                <a:lnTo>
                  <a:pt x="28" y="16"/>
                </a:lnTo>
                <a:lnTo>
                  <a:pt x="48" y="25"/>
                </a:lnTo>
                <a:lnTo>
                  <a:pt x="80" y="37"/>
                </a:lnTo>
                <a:lnTo>
                  <a:pt x="85" y="40"/>
                </a:lnTo>
                <a:lnTo>
                  <a:pt x="89" y="41"/>
                </a:lnTo>
                <a:lnTo>
                  <a:pt x="92" y="40"/>
                </a:lnTo>
                <a:close/>
                <a:moveTo>
                  <a:pt x="127" y="176"/>
                </a:moveTo>
                <a:lnTo>
                  <a:pt x="127" y="177"/>
                </a:lnTo>
                <a:lnTo>
                  <a:pt x="126" y="177"/>
                </a:lnTo>
                <a:lnTo>
                  <a:pt x="126" y="176"/>
                </a:lnTo>
                <a:lnTo>
                  <a:pt x="127" y="176"/>
                </a:lnTo>
                <a:close/>
              </a:path>
            </a:pathLst>
          </a:custGeom>
          <a:solidFill>
            <a:srgbClr val="FF0000">
              <a:alpha val="58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5926" tIns="52963" rIns="105926" bIns="52963" anchor="ctr"/>
          <a:lstStyle/>
          <a:p>
            <a:pPr defTabSz="1483321"/>
            <a:endParaRPr lang="ru-RU" sz="23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0" name="Text Box 2"/>
          <p:cNvSpPr txBox="1">
            <a:spLocks noChangeArrowheads="1"/>
          </p:cNvSpPr>
          <p:nvPr/>
        </p:nvSpPr>
        <p:spPr bwMode="auto">
          <a:xfrm>
            <a:off x="0" y="-12134"/>
            <a:ext cx="10333038" cy="99517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71998" tIns="36002" rIns="71998" bIns="36002" anchor="ctr"/>
          <a:lstStyle>
            <a:defPPr>
              <a:defRPr lang="ru-RU"/>
            </a:defPPr>
            <a:lvl1pPr algn="ctr">
              <a:defRPr sz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ИНФОРМАЦИОННЫЕ МАТЕРИАЛЫ ПО ОСАДКАМ И ПОРЫВАМ ВЕТРА НА ТЕРРИТОРИИ</a:t>
            </a:r>
          </a:p>
          <a:p>
            <a:r>
              <a:rPr lang="ru-RU" dirty="0"/>
              <a:t>КРАСНОДАРСКОГО КРАЯ (РИСК НАРУШЕНИЯ ЭЛЕКТРОСНАБЖЕНИЯ НА </a:t>
            </a:r>
            <a:r>
              <a:rPr lang="ru-RU" dirty="0" smtClean="0"/>
              <a:t>03.06.2021</a:t>
            </a:r>
            <a:r>
              <a:rPr lang="ru-RU" dirty="0" smtClean="0"/>
              <a:t>)</a:t>
            </a:r>
            <a:endParaRPr lang="ru-RU" dirty="0"/>
          </a:p>
        </p:txBody>
      </p:sp>
      <p:graphicFrame>
        <p:nvGraphicFramePr>
          <p:cNvPr id="134" name="Таблица 1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206221"/>
              </p:ext>
            </p:extLst>
          </p:nvPr>
        </p:nvGraphicFramePr>
        <p:xfrm>
          <a:off x="4182204" y="983037"/>
          <a:ext cx="6150833" cy="1373798"/>
        </p:xfrm>
        <a:graphic>
          <a:graphicData uri="http://schemas.openxmlformats.org/drawingml/2006/table">
            <a:tbl>
              <a:tblPr/>
              <a:tblGrid>
                <a:gridCol w="56300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0108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6300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6300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6300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6300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56300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385662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446190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382628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357211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</a:tblGrid>
              <a:tr h="249041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Силы и средства спланированные </a:t>
                      </a:r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ликвидации последствий прохождения комплекса неблагоприятных метеоявлений </a:t>
                      </a:r>
                      <a:r>
                        <a:rPr lang="ru-RU" sz="6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6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6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территории Южного федерального округа</a:t>
                      </a:r>
                      <a:endParaRPr lang="ru-RU" sz="6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4904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Субъект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РСЧС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МЧС России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Дорожные службы</a:t>
                      </a:r>
                      <a:endParaRPr lang="ru-RU" sz="600" b="1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90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Личный состав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Техника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 них от МРСК </a:t>
                      </a:r>
                      <a:b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восстановления энергоснабжения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Личный состав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Техника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Личный состав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Техника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490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бригад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Личный состав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Техника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25878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ЮЖНЫЙ </a:t>
                      </a:r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ФЕДЕРАЛЬНЫЙ ОКРУГ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258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Краснодарский край</a:t>
                      </a:r>
                      <a:endParaRPr lang="ru-RU" sz="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7573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2513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374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218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1323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435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1482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345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2587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 за субъекты </a:t>
                      </a:r>
                      <a:r>
                        <a:rPr lang="ru-RU" sz="6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ЮФО</a:t>
                      </a:r>
                      <a:endParaRPr lang="ru-RU" sz="6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7573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2513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374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218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1323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435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1482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345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55" name="Rectangle 637"/>
          <p:cNvSpPr>
            <a:spLocks noChangeArrowheads="1"/>
          </p:cNvSpPr>
          <p:nvPr/>
        </p:nvSpPr>
        <p:spPr bwMode="auto">
          <a:xfrm rot="21385755">
            <a:off x="6195106" y="7671063"/>
            <a:ext cx="200376" cy="107722"/>
          </a:xfrm>
          <a:prstGeom prst="rect">
            <a:avLst/>
          </a:prstGeom>
          <a:solidFill>
            <a:srgbClr val="FF0000">
              <a:alpha val="58000"/>
            </a:srgbClr>
          </a:solidFill>
          <a:ln>
            <a:noFill/>
          </a:ln>
        </p:spPr>
        <p:txBody>
          <a:bodyPr wrap="none" lIns="0" tIns="0" rIns="0" bIns="0">
            <a:spAutoFit/>
          </a:bodyPr>
          <a:lstStyle/>
          <a:p>
            <a:pPr defTabSz="1059512"/>
            <a:r>
              <a:rPr lang="ru-RU" sz="7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Сочи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6" name="Rectangle 718"/>
          <p:cNvSpPr>
            <a:spLocks noChangeArrowheads="1"/>
          </p:cNvSpPr>
          <p:nvPr/>
        </p:nvSpPr>
        <p:spPr bwMode="auto">
          <a:xfrm rot="21385755">
            <a:off x="7577860" y="6777883"/>
            <a:ext cx="504946" cy="107722"/>
          </a:xfrm>
          <a:prstGeom prst="rect">
            <a:avLst/>
          </a:prstGeom>
          <a:solidFill>
            <a:srgbClr val="FF0000">
              <a:alpha val="58000"/>
            </a:srgbClr>
          </a:solidFill>
          <a:ln>
            <a:noFill/>
          </a:ln>
        </p:spPr>
        <p:txBody>
          <a:bodyPr wrap="none" lIns="0" tIns="0" rIns="0" bIns="0">
            <a:spAutoFit/>
          </a:bodyPr>
          <a:lstStyle/>
          <a:p>
            <a:pPr defTabSz="1059512"/>
            <a:r>
              <a:rPr lang="ru-RU" sz="7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Мостовский</a:t>
            </a:r>
            <a:endParaRPr lang="ru-RU" sz="2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7" name="Прямая со стрелкой 156"/>
          <p:cNvCxnSpPr>
            <a:endCxn id="155" idx="3"/>
          </p:cNvCxnSpPr>
          <p:nvPr/>
        </p:nvCxnSpPr>
        <p:spPr>
          <a:xfrm flipH="1" flipV="1">
            <a:off x="6395288" y="7718684"/>
            <a:ext cx="1298702" cy="309218"/>
          </a:xfrm>
          <a:prstGeom prst="straightConnector1">
            <a:avLst/>
          </a:prstGeom>
          <a:solidFill>
            <a:srgbClr val="FF0000">
              <a:alpha val="58000"/>
            </a:srgbClr>
          </a:solidFill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Text Box 97"/>
          <p:cNvSpPr txBox="1">
            <a:spLocks noChangeArrowheads="1"/>
          </p:cNvSpPr>
          <p:nvPr/>
        </p:nvSpPr>
        <p:spPr bwMode="auto">
          <a:xfrm>
            <a:off x="484217" y="7154108"/>
            <a:ext cx="1819186" cy="404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63638" tIns="131822" rIns="263638" bIns="131822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9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71" name="Text Box 97"/>
          <p:cNvSpPr txBox="1">
            <a:spLocks noChangeArrowheads="1"/>
          </p:cNvSpPr>
          <p:nvPr/>
        </p:nvSpPr>
        <p:spPr bwMode="auto">
          <a:xfrm>
            <a:off x="8434790" y="7737733"/>
            <a:ext cx="1431837" cy="265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71" tIns="74139" rIns="148271" bIns="7413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rPr>
              <a:t>- порывы ветра</a:t>
            </a:r>
          </a:p>
        </p:txBody>
      </p:sp>
      <p:sp>
        <p:nvSpPr>
          <p:cNvPr id="172" name="Rectangle 93"/>
          <p:cNvSpPr>
            <a:spLocks noChangeArrowheads="1"/>
          </p:cNvSpPr>
          <p:nvPr/>
        </p:nvSpPr>
        <p:spPr bwMode="auto">
          <a:xfrm>
            <a:off x="7749168" y="6108211"/>
            <a:ext cx="2583871" cy="216792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5938" tIns="52973" rIns="105938" bIns="52973" anchor="ctr"/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59339"/>
            <a:endParaRPr lang="ru-RU" altLang="ru-RU" sz="70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3" name="Text Box 97"/>
          <p:cNvSpPr txBox="1">
            <a:spLocks noChangeArrowheads="1"/>
          </p:cNvSpPr>
          <p:nvPr/>
        </p:nvSpPr>
        <p:spPr bwMode="auto">
          <a:xfrm>
            <a:off x="8192833" y="6207683"/>
            <a:ext cx="1915752" cy="338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71" tIns="74139" rIns="148271" bIns="7413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200" i="1" dirty="0">
                <a:solidFill>
                  <a:srgbClr val="000000"/>
                </a:solidFill>
                <a:cs typeface="Arial" panose="020B0604020202020204" pitchFamily="34" charset="0"/>
              </a:rPr>
              <a:t>Условные обозначения</a:t>
            </a:r>
          </a:p>
        </p:txBody>
      </p:sp>
      <p:sp>
        <p:nvSpPr>
          <p:cNvPr id="174" name="Text Box 97"/>
          <p:cNvSpPr txBox="1">
            <a:spLocks noChangeArrowheads="1"/>
          </p:cNvSpPr>
          <p:nvPr/>
        </p:nvSpPr>
        <p:spPr bwMode="auto">
          <a:xfrm>
            <a:off x="8246330" y="7592670"/>
            <a:ext cx="1697253" cy="303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71" tIns="74139" rIns="148271" bIns="7413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000" b="0" dirty="0">
                <a:solidFill>
                  <a:srgbClr val="000000"/>
                </a:solidFill>
                <a:cs typeface="Arial" panose="020B0604020202020204" pitchFamily="34" charset="0"/>
              </a:rPr>
              <a:t> - порывы ветра, м</a:t>
            </a:r>
            <a:r>
              <a:rPr lang="en-US" altLang="ru-RU" sz="1000" b="0" dirty="0">
                <a:solidFill>
                  <a:srgbClr val="000000"/>
                </a:solidFill>
                <a:cs typeface="Arial" panose="020B0604020202020204" pitchFamily="34" charset="0"/>
              </a:rPr>
              <a:t>/</a:t>
            </a:r>
            <a:r>
              <a:rPr lang="ru-RU" altLang="ru-RU" sz="1000" b="0" dirty="0">
                <a:solidFill>
                  <a:srgbClr val="000000"/>
                </a:solidFill>
                <a:cs typeface="Arial" panose="020B0604020202020204" pitchFamily="34" charset="0"/>
              </a:rPr>
              <a:t>с</a:t>
            </a:r>
          </a:p>
        </p:txBody>
      </p:sp>
      <p:sp>
        <p:nvSpPr>
          <p:cNvPr id="175" name="Text Box 97"/>
          <p:cNvSpPr txBox="1">
            <a:spLocks noChangeArrowheads="1"/>
          </p:cNvSpPr>
          <p:nvPr/>
        </p:nvSpPr>
        <p:spPr bwMode="auto">
          <a:xfrm>
            <a:off x="8248193" y="7396178"/>
            <a:ext cx="2237934" cy="303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71" tIns="74139" rIns="148271" bIns="7413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000" b="0" dirty="0">
                <a:solidFill>
                  <a:srgbClr val="000000"/>
                </a:solidFill>
                <a:cs typeface="Arial" panose="020B0604020202020204" pitchFamily="34" charset="0"/>
              </a:rPr>
              <a:t> - количество осадков, мм за 24 ч</a:t>
            </a:r>
          </a:p>
        </p:txBody>
      </p:sp>
      <p:grpSp>
        <p:nvGrpSpPr>
          <p:cNvPr id="176" name="Группа 629"/>
          <p:cNvGrpSpPr>
            <a:grpSpLocks/>
          </p:cNvGrpSpPr>
          <p:nvPr/>
        </p:nvGrpSpPr>
        <p:grpSpPr bwMode="auto">
          <a:xfrm>
            <a:off x="7885051" y="6562149"/>
            <a:ext cx="307782" cy="294134"/>
            <a:chOff x="142483" y="3760971"/>
            <a:chExt cx="346075" cy="386605"/>
          </a:xfrm>
        </p:grpSpPr>
        <p:sp>
          <p:nvSpPr>
            <p:cNvPr id="177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480995">
                <a:buClr>
                  <a:srgbClr val="000000"/>
                </a:buClr>
                <a:buSzPct val="100000"/>
                <a:defRPr/>
              </a:pPr>
              <a:endParaRPr 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78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480995">
                <a:defRPr/>
              </a:pPr>
              <a:endParaRPr lang="ru-RU" sz="6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179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171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3933" tIns="56967" rIns="113933" bIns="56967">
              <a:spAutoFit/>
            </a:bodyPr>
            <a:lstStyle/>
            <a:p>
              <a:pPr algn="ctr" defTabSz="1190463">
                <a:defRPr/>
              </a:pPr>
              <a:endParaRPr lang="ru-RU" sz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sp>
        <p:nvSpPr>
          <p:cNvPr id="180" name="Text Box 97"/>
          <p:cNvSpPr txBox="1">
            <a:spLocks noChangeArrowheads="1"/>
          </p:cNvSpPr>
          <p:nvPr/>
        </p:nvSpPr>
        <p:spPr bwMode="auto">
          <a:xfrm>
            <a:off x="8161354" y="6419445"/>
            <a:ext cx="1872488" cy="457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71" tIns="74139" rIns="148271" bIns="7413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000" b="0" dirty="0">
                <a:solidFill>
                  <a:srgbClr val="000000"/>
                </a:solidFill>
                <a:cs typeface="Arial" panose="020B0604020202020204" pitchFamily="34" charset="0"/>
              </a:rPr>
              <a:t> - пожарно-спасательные формирования</a:t>
            </a:r>
          </a:p>
        </p:txBody>
      </p:sp>
      <p:sp>
        <p:nvSpPr>
          <p:cNvPr id="181" name="TextBox 23"/>
          <p:cNvSpPr txBox="1"/>
          <p:nvPr/>
        </p:nvSpPr>
        <p:spPr>
          <a:xfrm>
            <a:off x="7789722" y="7457699"/>
            <a:ext cx="476347" cy="296522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141257" tIns="70627" rIns="141257" bIns="70627" rtlCol="0" anchor="ctr" anchorCtr="1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1412523"/>
            <a:r>
              <a:rPr lang="ru-RU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182" name="TextBox 23"/>
          <p:cNvSpPr txBox="1"/>
          <p:nvPr/>
        </p:nvSpPr>
        <p:spPr>
          <a:xfrm>
            <a:off x="7834667" y="7694160"/>
            <a:ext cx="379591" cy="296522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41257" tIns="70627" rIns="141257" bIns="70627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1412523"/>
            <a:r>
              <a:rPr lang="ru-RU" dirty="0">
                <a:solidFill>
                  <a:prstClr val="black"/>
                </a:solidFill>
              </a:rPr>
              <a:t>3</a:t>
            </a:r>
          </a:p>
        </p:txBody>
      </p:sp>
      <p:grpSp>
        <p:nvGrpSpPr>
          <p:cNvPr id="183" name="Group 316"/>
          <p:cNvGrpSpPr>
            <a:grpSpLocks/>
          </p:cNvGrpSpPr>
          <p:nvPr/>
        </p:nvGrpSpPr>
        <p:grpSpPr bwMode="auto">
          <a:xfrm>
            <a:off x="7883977" y="6968606"/>
            <a:ext cx="202002" cy="185683"/>
            <a:chOff x="4727" y="2506"/>
            <a:chExt cx="706" cy="1172"/>
          </a:xfrm>
        </p:grpSpPr>
        <p:sp>
          <p:nvSpPr>
            <p:cNvPr id="184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85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86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87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88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89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0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1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2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3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4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5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6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7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8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9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0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1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2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3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4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5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6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7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8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9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0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1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2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3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4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5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6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7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8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9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0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1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2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3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4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5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6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7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8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9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0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1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2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3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4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5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6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7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8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9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0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1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2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3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4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5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6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7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8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9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50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51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53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54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56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57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97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98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99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00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01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02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</p:grpSp>
      <p:sp>
        <p:nvSpPr>
          <p:cNvPr id="303" name="Text Box 97"/>
          <p:cNvSpPr txBox="1">
            <a:spLocks noChangeArrowheads="1"/>
          </p:cNvSpPr>
          <p:nvPr/>
        </p:nvSpPr>
        <p:spPr bwMode="auto">
          <a:xfrm>
            <a:off x="8123878" y="6864638"/>
            <a:ext cx="2280664" cy="303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71" tIns="74139" rIns="148271" bIns="7413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000" b="0" dirty="0">
                <a:solidFill>
                  <a:srgbClr val="000000"/>
                </a:solidFill>
                <a:cs typeface="Arial" panose="020B0604020202020204" pitchFamily="34" charset="0"/>
              </a:rPr>
              <a:t> - социально-значимый объект</a:t>
            </a:r>
          </a:p>
        </p:txBody>
      </p:sp>
      <p:grpSp>
        <p:nvGrpSpPr>
          <p:cNvPr id="304" name="Группа 119"/>
          <p:cNvGrpSpPr>
            <a:grpSpLocks/>
          </p:cNvGrpSpPr>
          <p:nvPr/>
        </p:nvGrpSpPr>
        <p:grpSpPr bwMode="auto">
          <a:xfrm>
            <a:off x="7893133" y="7246129"/>
            <a:ext cx="219023" cy="206286"/>
            <a:chOff x="214313" y="8958263"/>
            <a:chExt cx="642937" cy="500062"/>
          </a:xfrm>
        </p:grpSpPr>
        <p:sp>
          <p:nvSpPr>
            <p:cNvPr id="305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479799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479799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07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308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309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310" name="Text Box 97"/>
          <p:cNvSpPr txBox="1">
            <a:spLocks noChangeArrowheads="1"/>
          </p:cNvSpPr>
          <p:nvPr/>
        </p:nvSpPr>
        <p:spPr bwMode="auto">
          <a:xfrm>
            <a:off x="8164141" y="7172814"/>
            <a:ext cx="1697253" cy="303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71" tIns="74139" rIns="148271" bIns="7413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000" b="0" dirty="0">
                <a:solidFill>
                  <a:srgbClr val="000000"/>
                </a:solidFill>
                <a:cs typeface="Arial" panose="020B0604020202020204" pitchFamily="34" charset="0"/>
              </a:rPr>
              <a:t> - больница</a:t>
            </a:r>
          </a:p>
        </p:txBody>
      </p:sp>
      <p:pic>
        <p:nvPicPr>
          <p:cNvPr id="3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t="40992" r="94372" b="53233"/>
          <a:stretch/>
        </p:blipFill>
        <p:spPr bwMode="auto">
          <a:xfrm>
            <a:off x="7896445" y="7890760"/>
            <a:ext cx="260576" cy="32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2" name="Text Box 97"/>
          <p:cNvSpPr txBox="1">
            <a:spLocks noChangeArrowheads="1"/>
          </p:cNvSpPr>
          <p:nvPr/>
        </p:nvSpPr>
        <p:spPr bwMode="auto">
          <a:xfrm>
            <a:off x="8239451" y="7857571"/>
            <a:ext cx="2099528" cy="303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71" tIns="74139" rIns="148271" bIns="7413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000" b="0" dirty="0">
                <a:solidFill>
                  <a:srgbClr val="000000"/>
                </a:solidFill>
                <a:cs typeface="Arial" panose="020B0604020202020204" pitchFamily="34" charset="0"/>
              </a:rPr>
              <a:t> - </a:t>
            </a:r>
            <a:r>
              <a:rPr lang="ru-RU" altLang="ru-RU" sz="1000" b="0" dirty="0" err="1">
                <a:solidFill>
                  <a:srgbClr val="000000"/>
                </a:solidFill>
                <a:cs typeface="Arial" panose="020B0604020202020204" pitchFamily="34" charset="0"/>
              </a:rPr>
              <a:t>пожаровзрывоопасный</a:t>
            </a:r>
            <a:r>
              <a:rPr lang="ru-RU" altLang="ru-RU" sz="1000" b="0" dirty="0">
                <a:solidFill>
                  <a:srgbClr val="000000"/>
                </a:solidFill>
                <a:cs typeface="Arial" panose="020B0604020202020204" pitchFamily="34" charset="0"/>
              </a:rPr>
              <a:t> объект</a:t>
            </a:r>
          </a:p>
        </p:txBody>
      </p:sp>
      <p:sp>
        <p:nvSpPr>
          <p:cNvPr id="314" name="Freeform 246"/>
          <p:cNvSpPr>
            <a:spLocks noEditPoints="1"/>
          </p:cNvSpPr>
          <p:nvPr/>
        </p:nvSpPr>
        <p:spPr bwMode="auto">
          <a:xfrm rot="21334256">
            <a:off x="1580677" y="4762345"/>
            <a:ext cx="1136109" cy="932622"/>
          </a:xfrm>
          <a:custGeom>
            <a:avLst/>
            <a:gdLst>
              <a:gd name="T0" fmla="*/ 2147483647 w 223"/>
              <a:gd name="T1" fmla="*/ 2147483647 h 195"/>
              <a:gd name="T2" fmla="*/ 2147483647 w 223"/>
              <a:gd name="T3" fmla="*/ 2147483647 h 195"/>
              <a:gd name="T4" fmla="*/ 2147483647 w 223"/>
              <a:gd name="T5" fmla="*/ 2147483647 h 195"/>
              <a:gd name="T6" fmla="*/ 2147483647 w 223"/>
              <a:gd name="T7" fmla="*/ 2147483647 h 195"/>
              <a:gd name="T8" fmla="*/ 2147483647 w 223"/>
              <a:gd name="T9" fmla="*/ 2147483647 h 195"/>
              <a:gd name="T10" fmla="*/ 2147483647 w 223"/>
              <a:gd name="T11" fmla="*/ 2147483647 h 195"/>
              <a:gd name="T12" fmla="*/ 2147483647 w 223"/>
              <a:gd name="T13" fmla="*/ 0 h 195"/>
              <a:gd name="T14" fmla="*/ 2147483647 w 223"/>
              <a:gd name="T15" fmla="*/ 2147483647 h 195"/>
              <a:gd name="T16" fmla="*/ 2147483647 w 223"/>
              <a:gd name="T17" fmla="*/ 2147483647 h 195"/>
              <a:gd name="T18" fmla="*/ 2147483647 w 223"/>
              <a:gd name="T19" fmla="*/ 2147483647 h 195"/>
              <a:gd name="T20" fmla="*/ 2147483647 w 223"/>
              <a:gd name="T21" fmla="*/ 2147483647 h 195"/>
              <a:gd name="T22" fmla="*/ 2147483647 w 223"/>
              <a:gd name="T23" fmla="*/ 2147483647 h 195"/>
              <a:gd name="T24" fmla="*/ 2147483647 w 223"/>
              <a:gd name="T25" fmla="*/ 2147483647 h 195"/>
              <a:gd name="T26" fmla="*/ 2147483647 w 223"/>
              <a:gd name="T27" fmla="*/ 2147483647 h 195"/>
              <a:gd name="T28" fmla="*/ 2147483647 w 223"/>
              <a:gd name="T29" fmla="*/ 2147483647 h 195"/>
              <a:gd name="T30" fmla="*/ 2147483647 w 223"/>
              <a:gd name="T31" fmla="*/ 2147483647 h 195"/>
              <a:gd name="T32" fmla="*/ 2147483647 w 223"/>
              <a:gd name="T33" fmla="*/ 2147483647 h 195"/>
              <a:gd name="T34" fmla="*/ 2147483647 w 223"/>
              <a:gd name="T35" fmla="*/ 2147483647 h 195"/>
              <a:gd name="T36" fmla="*/ 2147483647 w 223"/>
              <a:gd name="T37" fmla="*/ 2147483647 h 195"/>
              <a:gd name="T38" fmla="*/ 2147483647 w 223"/>
              <a:gd name="T39" fmla="*/ 2147483647 h 195"/>
              <a:gd name="T40" fmla="*/ 2147483647 w 223"/>
              <a:gd name="T41" fmla="*/ 2147483647 h 195"/>
              <a:gd name="T42" fmla="*/ 2147483647 w 223"/>
              <a:gd name="T43" fmla="*/ 2147483647 h 195"/>
              <a:gd name="T44" fmla="*/ 2147483647 w 223"/>
              <a:gd name="T45" fmla="*/ 2147483647 h 195"/>
              <a:gd name="T46" fmla="*/ 2147483647 w 223"/>
              <a:gd name="T47" fmla="*/ 2147483647 h 195"/>
              <a:gd name="T48" fmla="*/ 2147483647 w 223"/>
              <a:gd name="T49" fmla="*/ 2147483647 h 195"/>
              <a:gd name="T50" fmla="*/ 2147483647 w 223"/>
              <a:gd name="T51" fmla="*/ 2147483647 h 195"/>
              <a:gd name="T52" fmla="*/ 2147483647 w 223"/>
              <a:gd name="T53" fmla="*/ 2147483647 h 195"/>
              <a:gd name="T54" fmla="*/ 2147483647 w 223"/>
              <a:gd name="T55" fmla="*/ 2147483647 h 195"/>
              <a:gd name="T56" fmla="*/ 2147483647 w 223"/>
              <a:gd name="T57" fmla="*/ 2147483647 h 195"/>
              <a:gd name="T58" fmla="*/ 2147483647 w 223"/>
              <a:gd name="T59" fmla="*/ 2147483647 h 195"/>
              <a:gd name="T60" fmla="*/ 2147483647 w 223"/>
              <a:gd name="T61" fmla="*/ 2147483647 h 195"/>
              <a:gd name="T62" fmla="*/ 2147483647 w 223"/>
              <a:gd name="T63" fmla="*/ 2147483647 h 195"/>
              <a:gd name="T64" fmla="*/ 2147483647 w 223"/>
              <a:gd name="T65" fmla="*/ 2147483647 h 195"/>
              <a:gd name="T66" fmla="*/ 2147483647 w 223"/>
              <a:gd name="T67" fmla="*/ 2147483647 h 195"/>
              <a:gd name="T68" fmla="*/ 2147483647 w 223"/>
              <a:gd name="T69" fmla="*/ 2147483647 h 195"/>
              <a:gd name="T70" fmla="*/ 2147483647 w 223"/>
              <a:gd name="T71" fmla="*/ 2147483647 h 195"/>
              <a:gd name="T72" fmla="*/ 2147483647 w 223"/>
              <a:gd name="T73" fmla="*/ 2147483647 h 195"/>
              <a:gd name="T74" fmla="*/ 2147483647 w 223"/>
              <a:gd name="T75" fmla="*/ 2147483647 h 195"/>
              <a:gd name="T76" fmla="*/ 2147483647 w 223"/>
              <a:gd name="T77" fmla="*/ 2147483647 h 195"/>
              <a:gd name="T78" fmla="*/ 2147483647 w 223"/>
              <a:gd name="T79" fmla="*/ 2147483647 h 195"/>
              <a:gd name="T80" fmla="*/ 2147483647 w 223"/>
              <a:gd name="T81" fmla="*/ 2147483647 h 195"/>
              <a:gd name="T82" fmla="*/ 2147483647 w 223"/>
              <a:gd name="T83" fmla="*/ 2147483647 h 195"/>
              <a:gd name="T84" fmla="*/ 2147483647 w 223"/>
              <a:gd name="T85" fmla="*/ 2147483647 h 195"/>
              <a:gd name="T86" fmla="*/ 2147483647 w 223"/>
              <a:gd name="T87" fmla="*/ 2147483647 h 195"/>
              <a:gd name="T88" fmla="*/ 2147483647 w 223"/>
              <a:gd name="T89" fmla="*/ 2147483647 h 195"/>
              <a:gd name="T90" fmla="*/ 2147483647 w 223"/>
              <a:gd name="T91" fmla="*/ 2147483647 h 195"/>
              <a:gd name="T92" fmla="*/ 2147483647 w 223"/>
              <a:gd name="T93" fmla="*/ 2147483647 h 195"/>
              <a:gd name="T94" fmla="*/ 2147483647 w 223"/>
              <a:gd name="T95" fmla="*/ 2147483647 h 195"/>
              <a:gd name="T96" fmla="*/ 2147483647 w 223"/>
              <a:gd name="T97" fmla="*/ 2147483647 h 195"/>
              <a:gd name="T98" fmla="*/ 2147483647 w 223"/>
              <a:gd name="T99" fmla="*/ 2147483647 h 19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95"/>
              <a:gd name="T152" fmla="*/ 223 w 223"/>
              <a:gd name="T153" fmla="*/ 195 h 19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95">
                <a:moveTo>
                  <a:pt x="92" y="40"/>
                </a:moveTo>
                <a:lnTo>
                  <a:pt x="97" y="38"/>
                </a:lnTo>
                <a:lnTo>
                  <a:pt x="100" y="37"/>
                </a:lnTo>
                <a:lnTo>
                  <a:pt x="101" y="31"/>
                </a:lnTo>
                <a:lnTo>
                  <a:pt x="102" y="28"/>
                </a:lnTo>
                <a:lnTo>
                  <a:pt x="104" y="26"/>
                </a:lnTo>
                <a:lnTo>
                  <a:pt x="105" y="28"/>
                </a:lnTo>
                <a:lnTo>
                  <a:pt x="110" y="25"/>
                </a:lnTo>
                <a:lnTo>
                  <a:pt x="117" y="19"/>
                </a:lnTo>
                <a:lnTo>
                  <a:pt x="123" y="19"/>
                </a:lnTo>
                <a:lnTo>
                  <a:pt x="130" y="16"/>
                </a:lnTo>
                <a:lnTo>
                  <a:pt x="136" y="12"/>
                </a:lnTo>
                <a:lnTo>
                  <a:pt x="138" y="9"/>
                </a:lnTo>
                <a:lnTo>
                  <a:pt x="139" y="9"/>
                </a:lnTo>
                <a:lnTo>
                  <a:pt x="152" y="10"/>
                </a:lnTo>
                <a:lnTo>
                  <a:pt x="154" y="10"/>
                </a:lnTo>
                <a:lnTo>
                  <a:pt x="158" y="4"/>
                </a:lnTo>
                <a:lnTo>
                  <a:pt x="160" y="2"/>
                </a:lnTo>
                <a:lnTo>
                  <a:pt x="167" y="0"/>
                </a:lnTo>
                <a:lnTo>
                  <a:pt x="170" y="0"/>
                </a:lnTo>
                <a:lnTo>
                  <a:pt x="173" y="4"/>
                </a:lnTo>
                <a:lnTo>
                  <a:pt x="176" y="4"/>
                </a:lnTo>
                <a:lnTo>
                  <a:pt x="177" y="9"/>
                </a:lnTo>
                <a:lnTo>
                  <a:pt x="174" y="10"/>
                </a:lnTo>
                <a:lnTo>
                  <a:pt x="171" y="12"/>
                </a:lnTo>
                <a:lnTo>
                  <a:pt x="168" y="15"/>
                </a:lnTo>
                <a:lnTo>
                  <a:pt x="168" y="16"/>
                </a:lnTo>
                <a:lnTo>
                  <a:pt x="170" y="18"/>
                </a:lnTo>
                <a:lnTo>
                  <a:pt x="174" y="18"/>
                </a:lnTo>
                <a:lnTo>
                  <a:pt x="185" y="19"/>
                </a:lnTo>
                <a:lnTo>
                  <a:pt x="185" y="35"/>
                </a:lnTo>
                <a:lnTo>
                  <a:pt x="183" y="35"/>
                </a:lnTo>
                <a:lnTo>
                  <a:pt x="186" y="38"/>
                </a:lnTo>
                <a:lnTo>
                  <a:pt x="186" y="46"/>
                </a:lnTo>
                <a:lnTo>
                  <a:pt x="186" y="54"/>
                </a:lnTo>
                <a:lnTo>
                  <a:pt x="189" y="59"/>
                </a:lnTo>
                <a:lnTo>
                  <a:pt x="193" y="60"/>
                </a:lnTo>
                <a:lnTo>
                  <a:pt x="208" y="72"/>
                </a:lnTo>
                <a:lnTo>
                  <a:pt x="208" y="75"/>
                </a:lnTo>
                <a:lnTo>
                  <a:pt x="211" y="78"/>
                </a:lnTo>
                <a:lnTo>
                  <a:pt x="215" y="79"/>
                </a:lnTo>
                <a:lnTo>
                  <a:pt x="218" y="79"/>
                </a:lnTo>
                <a:lnTo>
                  <a:pt x="221" y="82"/>
                </a:lnTo>
                <a:lnTo>
                  <a:pt x="223" y="84"/>
                </a:lnTo>
                <a:lnTo>
                  <a:pt x="221" y="85"/>
                </a:lnTo>
                <a:lnTo>
                  <a:pt x="209" y="82"/>
                </a:lnTo>
                <a:lnTo>
                  <a:pt x="205" y="84"/>
                </a:lnTo>
                <a:lnTo>
                  <a:pt x="208" y="89"/>
                </a:lnTo>
                <a:lnTo>
                  <a:pt x="205" y="89"/>
                </a:lnTo>
                <a:lnTo>
                  <a:pt x="198" y="81"/>
                </a:lnTo>
                <a:lnTo>
                  <a:pt x="193" y="81"/>
                </a:lnTo>
                <a:lnTo>
                  <a:pt x="193" y="82"/>
                </a:lnTo>
                <a:lnTo>
                  <a:pt x="195" y="85"/>
                </a:lnTo>
                <a:lnTo>
                  <a:pt x="201" y="92"/>
                </a:lnTo>
                <a:lnTo>
                  <a:pt x="199" y="95"/>
                </a:lnTo>
                <a:lnTo>
                  <a:pt x="207" y="98"/>
                </a:lnTo>
                <a:lnTo>
                  <a:pt x="205" y="100"/>
                </a:lnTo>
                <a:lnTo>
                  <a:pt x="195" y="100"/>
                </a:lnTo>
                <a:lnTo>
                  <a:pt x="192" y="97"/>
                </a:lnTo>
                <a:lnTo>
                  <a:pt x="187" y="92"/>
                </a:lnTo>
                <a:lnTo>
                  <a:pt x="183" y="97"/>
                </a:lnTo>
                <a:lnTo>
                  <a:pt x="177" y="95"/>
                </a:lnTo>
                <a:lnTo>
                  <a:pt x="170" y="117"/>
                </a:lnTo>
                <a:lnTo>
                  <a:pt x="176" y="122"/>
                </a:lnTo>
                <a:lnTo>
                  <a:pt x="174" y="126"/>
                </a:lnTo>
                <a:lnTo>
                  <a:pt x="176" y="129"/>
                </a:lnTo>
                <a:lnTo>
                  <a:pt x="174" y="132"/>
                </a:lnTo>
                <a:lnTo>
                  <a:pt x="161" y="129"/>
                </a:lnTo>
                <a:lnTo>
                  <a:pt x="158" y="154"/>
                </a:lnTo>
                <a:lnTo>
                  <a:pt x="154" y="152"/>
                </a:lnTo>
                <a:lnTo>
                  <a:pt x="152" y="158"/>
                </a:lnTo>
                <a:lnTo>
                  <a:pt x="145" y="157"/>
                </a:lnTo>
                <a:lnTo>
                  <a:pt x="145" y="158"/>
                </a:lnTo>
                <a:lnTo>
                  <a:pt x="151" y="161"/>
                </a:lnTo>
                <a:lnTo>
                  <a:pt x="151" y="164"/>
                </a:lnTo>
                <a:lnTo>
                  <a:pt x="155" y="166"/>
                </a:lnTo>
                <a:lnTo>
                  <a:pt x="168" y="174"/>
                </a:lnTo>
                <a:lnTo>
                  <a:pt x="167" y="177"/>
                </a:lnTo>
                <a:lnTo>
                  <a:pt x="165" y="176"/>
                </a:lnTo>
                <a:lnTo>
                  <a:pt x="164" y="183"/>
                </a:lnTo>
                <a:lnTo>
                  <a:pt x="160" y="188"/>
                </a:lnTo>
                <a:lnTo>
                  <a:pt x="158" y="192"/>
                </a:lnTo>
                <a:lnTo>
                  <a:pt x="155" y="192"/>
                </a:lnTo>
                <a:lnTo>
                  <a:pt x="155" y="188"/>
                </a:lnTo>
                <a:lnTo>
                  <a:pt x="155" y="185"/>
                </a:lnTo>
                <a:lnTo>
                  <a:pt x="152" y="185"/>
                </a:lnTo>
                <a:lnTo>
                  <a:pt x="144" y="195"/>
                </a:lnTo>
                <a:lnTo>
                  <a:pt x="144" y="193"/>
                </a:lnTo>
                <a:lnTo>
                  <a:pt x="141" y="191"/>
                </a:lnTo>
                <a:lnTo>
                  <a:pt x="139" y="189"/>
                </a:lnTo>
                <a:lnTo>
                  <a:pt x="138" y="188"/>
                </a:lnTo>
                <a:lnTo>
                  <a:pt x="136" y="186"/>
                </a:lnTo>
                <a:lnTo>
                  <a:pt x="135" y="183"/>
                </a:lnTo>
                <a:lnTo>
                  <a:pt x="133" y="182"/>
                </a:lnTo>
                <a:lnTo>
                  <a:pt x="132" y="180"/>
                </a:lnTo>
                <a:lnTo>
                  <a:pt x="132" y="177"/>
                </a:lnTo>
                <a:lnTo>
                  <a:pt x="132" y="176"/>
                </a:lnTo>
                <a:lnTo>
                  <a:pt x="132" y="172"/>
                </a:lnTo>
                <a:lnTo>
                  <a:pt x="130" y="170"/>
                </a:lnTo>
                <a:lnTo>
                  <a:pt x="130" y="169"/>
                </a:lnTo>
                <a:lnTo>
                  <a:pt x="124" y="158"/>
                </a:lnTo>
                <a:lnTo>
                  <a:pt x="124" y="155"/>
                </a:lnTo>
                <a:lnTo>
                  <a:pt x="122" y="148"/>
                </a:lnTo>
                <a:lnTo>
                  <a:pt x="122" y="144"/>
                </a:lnTo>
                <a:lnTo>
                  <a:pt x="120" y="138"/>
                </a:lnTo>
                <a:lnTo>
                  <a:pt x="117" y="135"/>
                </a:lnTo>
                <a:lnTo>
                  <a:pt x="116" y="130"/>
                </a:lnTo>
                <a:lnTo>
                  <a:pt x="114" y="130"/>
                </a:lnTo>
                <a:lnTo>
                  <a:pt x="113" y="128"/>
                </a:lnTo>
                <a:lnTo>
                  <a:pt x="111" y="125"/>
                </a:lnTo>
                <a:lnTo>
                  <a:pt x="110" y="122"/>
                </a:lnTo>
                <a:lnTo>
                  <a:pt x="113" y="122"/>
                </a:lnTo>
                <a:lnTo>
                  <a:pt x="116" y="120"/>
                </a:lnTo>
                <a:lnTo>
                  <a:pt x="117" y="119"/>
                </a:lnTo>
                <a:lnTo>
                  <a:pt x="117" y="117"/>
                </a:lnTo>
                <a:lnTo>
                  <a:pt x="117" y="114"/>
                </a:lnTo>
                <a:lnTo>
                  <a:pt x="117" y="113"/>
                </a:lnTo>
                <a:lnTo>
                  <a:pt x="117" y="111"/>
                </a:lnTo>
                <a:lnTo>
                  <a:pt x="114" y="103"/>
                </a:lnTo>
                <a:lnTo>
                  <a:pt x="111" y="97"/>
                </a:lnTo>
                <a:lnTo>
                  <a:pt x="104" y="87"/>
                </a:lnTo>
                <a:lnTo>
                  <a:pt x="102" y="87"/>
                </a:lnTo>
                <a:lnTo>
                  <a:pt x="101" y="84"/>
                </a:lnTo>
                <a:lnTo>
                  <a:pt x="97" y="81"/>
                </a:lnTo>
                <a:lnTo>
                  <a:pt x="86" y="70"/>
                </a:lnTo>
                <a:lnTo>
                  <a:pt x="79" y="66"/>
                </a:lnTo>
                <a:lnTo>
                  <a:pt x="69" y="59"/>
                </a:lnTo>
                <a:lnTo>
                  <a:pt x="54" y="50"/>
                </a:lnTo>
                <a:lnTo>
                  <a:pt x="51" y="50"/>
                </a:lnTo>
                <a:lnTo>
                  <a:pt x="50" y="48"/>
                </a:lnTo>
                <a:lnTo>
                  <a:pt x="44" y="46"/>
                </a:lnTo>
                <a:lnTo>
                  <a:pt x="35" y="41"/>
                </a:lnTo>
                <a:lnTo>
                  <a:pt x="13" y="28"/>
                </a:lnTo>
                <a:lnTo>
                  <a:pt x="6" y="25"/>
                </a:lnTo>
                <a:lnTo>
                  <a:pt x="0" y="22"/>
                </a:lnTo>
                <a:lnTo>
                  <a:pt x="28" y="16"/>
                </a:lnTo>
                <a:lnTo>
                  <a:pt x="48" y="25"/>
                </a:lnTo>
                <a:lnTo>
                  <a:pt x="80" y="37"/>
                </a:lnTo>
                <a:lnTo>
                  <a:pt x="85" y="40"/>
                </a:lnTo>
                <a:lnTo>
                  <a:pt x="89" y="41"/>
                </a:lnTo>
                <a:lnTo>
                  <a:pt x="92" y="40"/>
                </a:lnTo>
                <a:close/>
                <a:moveTo>
                  <a:pt x="127" y="176"/>
                </a:moveTo>
                <a:lnTo>
                  <a:pt x="127" y="177"/>
                </a:lnTo>
                <a:lnTo>
                  <a:pt x="126" y="177"/>
                </a:lnTo>
                <a:lnTo>
                  <a:pt x="126" y="176"/>
                </a:lnTo>
                <a:lnTo>
                  <a:pt x="127" y="176"/>
                </a:lnTo>
                <a:close/>
              </a:path>
            </a:pathLst>
          </a:custGeom>
          <a:solidFill>
            <a:srgbClr val="FF0000">
              <a:alpha val="58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5926" tIns="52963" rIns="105926" bIns="52963" anchor="ctr"/>
          <a:lstStyle/>
          <a:p>
            <a:pPr defTabSz="1483321"/>
            <a:endParaRPr lang="ru-RU" sz="23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5" name="Freeform 276"/>
          <p:cNvSpPr>
            <a:spLocks/>
          </p:cNvSpPr>
          <p:nvPr/>
        </p:nvSpPr>
        <p:spPr bwMode="auto">
          <a:xfrm rot="21334256">
            <a:off x="3108376" y="5465603"/>
            <a:ext cx="1219641" cy="1005225"/>
          </a:xfrm>
          <a:custGeom>
            <a:avLst/>
            <a:gdLst>
              <a:gd name="T0" fmla="*/ 2147483647 w 243"/>
              <a:gd name="T1" fmla="*/ 2147483647 h 211"/>
              <a:gd name="T2" fmla="*/ 2147483647 w 243"/>
              <a:gd name="T3" fmla="*/ 2147483647 h 211"/>
              <a:gd name="T4" fmla="*/ 2147483647 w 243"/>
              <a:gd name="T5" fmla="*/ 2147483647 h 211"/>
              <a:gd name="T6" fmla="*/ 2147483647 w 243"/>
              <a:gd name="T7" fmla="*/ 2147483647 h 211"/>
              <a:gd name="T8" fmla="*/ 2147483647 w 243"/>
              <a:gd name="T9" fmla="*/ 2147483647 h 211"/>
              <a:gd name="T10" fmla="*/ 2147483647 w 243"/>
              <a:gd name="T11" fmla="*/ 2147483647 h 211"/>
              <a:gd name="T12" fmla="*/ 2147483647 w 243"/>
              <a:gd name="T13" fmla="*/ 2147483647 h 211"/>
              <a:gd name="T14" fmla="*/ 2147483647 w 243"/>
              <a:gd name="T15" fmla="*/ 2147483647 h 211"/>
              <a:gd name="T16" fmla="*/ 2147483647 w 243"/>
              <a:gd name="T17" fmla="*/ 2147483647 h 211"/>
              <a:gd name="T18" fmla="*/ 2147483647 w 243"/>
              <a:gd name="T19" fmla="*/ 2147483647 h 211"/>
              <a:gd name="T20" fmla="*/ 2147483647 w 243"/>
              <a:gd name="T21" fmla="*/ 2147483647 h 211"/>
              <a:gd name="T22" fmla="*/ 2147483647 w 243"/>
              <a:gd name="T23" fmla="*/ 2147483647 h 211"/>
              <a:gd name="T24" fmla="*/ 2147483647 w 243"/>
              <a:gd name="T25" fmla="*/ 2147483647 h 211"/>
              <a:gd name="T26" fmla="*/ 2147483647 w 243"/>
              <a:gd name="T27" fmla="*/ 2147483647 h 211"/>
              <a:gd name="T28" fmla="*/ 2147483647 w 243"/>
              <a:gd name="T29" fmla="*/ 2147483647 h 211"/>
              <a:gd name="T30" fmla="*/ 2147483647 w 243"/>
              <a:gd name="T31" fmla="*/ 2147483647 h 211"/>
              <a:gd name="T32" fmla="*/ 2147483647 w 243"/>
              <a:gd name="T33" fmla="*/ 2147483647 h 211"/>
              <a:gd name="T34" fmla="*/ 2147483647 w 243"/>
              <a:gd name="T35" fmla="*/ 2147483647 h 211"/>
              <a:gd name="T36" fmla="*/ 2147483647 w 243"/>
              <a:gd name="T37" fmla="*/ 2147483647 h 211"/>
              <a:gd name="T38" fmla="*/ 2147483647 w 243"/>
              <a:gd name="T39" fmla="*/ 2147483647 h 211"/>
              <a:gd name="T40" fmla="*/ 2147483647 w 243"/>
              <a:gd name="T41" fmla="*/ 2147483647 h 211"/>
              <a:gd name="T42" fmla="*/ 2147483647 w 243"/>
              <a:gd name="T43" fmla="*/ 2147483647 h 211"/>
              <a:gd name="T44" fmla="*/ 2147483647 w 243"/>
              <a:gd name="T45" fmla="*/ 2147483647 h 211"/>
              <a:gd name="T46" fmla="*/ 2147483647 w 243"/>
              <a:gd name="T47" fmla="*/ 2147483647 h 211"/>
              <a:gd name="T48" fmla="*/ 2147483647 w 243"/>
              <a:gd name="T49" fmla="*/ 2147483647 h 211"/>
              <a:gd name="T50" fmla="*/ 2147483647 w 243"/>
              <a:gd name="T51" fmla="*/ 2147483647 h 211"/>
              <a:gd name="T52" fmla="*/ 2147483647 w 243"/>
              <a:gd name="T53" fmla="*/ 2147483647 h 211"/>
              <a:gd name="T54" fmla="*/ 2147483647 w 243"/>
              <a:gd name="T55" fmla="*/ 2147483647 h 211"/>
              <a:gd name="T56" fmla="*/ 2147483647 w 243"/>
              <a:gd name="T57" fmla="*/ 2147483647 h 211"/>
              <a:gd name="T58" fmla="*/ 2147483647 w 243"/>
              <a:gd name="T59" fmla="*/ 2147483647 h 211"/>
              <a:gd name="T60" fmla="*/ 2147483647 w 243"/>
              <a:gd name="T61" fmla="*/ 2147483647 h 211"/>
              <a:gd name="T62" fmla="*/ 2147483647 w 243"/>
              <a:gd name="T63" fmla="*/ 2147483647 h 211"/>
              <a:gd name="T64" fmla="*/ 2147483647 w 243"/>
              <a:gd name="T65" fmla="*/ 2147483647 h 211"/>
              <a:gd name="T66" fmla="*/ 2147483647 w 243"/>
              <a:gd name="T67" fmla="*/ 2147483647 h 211"/>
              <a:gd name="T68" fmla="*/ 2147483647 w 243"/>
              <a:gd name="T69" fmla="*/ 2147483647 h 211"/>
              <a:gd name="T70" fmla="*/ 2147483647 w 243"/>
              <a:gd name="T71" fmla="*/ 2147483647 h 211"/>
              <a:gd name="T72" fmla="*/ 2147483647 w 243"/>
              <a:gd name="T73" fmla="*/ 2147483647 h 211"/>
              <a:gd name="T74" fmla="*/ 2147483647 w 243"/>
              <a:gd name="T75" fmla="*/ 2147483647 h 211"/>
              <a:gd name="T76" fmla="*/ 2147483647 w 243"/>
              <a:gd name="T77" fmla="*/ 2147483647 h 211"/>
              <a:gd name="T78" fmla="*/ 2147483647 w 243"/>
              <a:gd name="T79" fmla="*/ 2147483647 h 211"/>
              <a:gd name="T80" fmla="*/ 2147483647 w 243"/>
              <a:gd name="T81" fmla="*/ 2147483647 h 211"/>
              <a:gd name="T82" fmla="*/ 2147483647 w 243"/>
              <a:gd name="T83" fmla="*/ 2147483647 h 211"/>
              <a:gd name="T84" fmla="*/ 2147483647 w 243"/>
              <a:gd name="T85" fmla="*/ 2147483647 h 211"/>
              <a:gd name="T86" fmla="*/ 2147483647 w 243"/>
              <a:gd name="T87" fmla="*/ 2147483647 h 211"/>
              <a:gd name="T88" fmla="*/ 2147483647 w 243"/>
              <a:gd name="T89" fmla="*/ 2147483647 h 211"/>
              <a:gd name="T90" fmla="*/ 2147483647 w 243"/>
              <a:gd name="T91" fmla="*/ 2147483647 h 211"/>
              <a:gd name="T92" fmla="*/ 2147483647 w 243"/>
              <a:gd name="T93" fmla="*/ 2147483647 h 211"/>
              <a:gd name="T94" fmla="*/ 2147483647 w 243"/>
              <a:gd name="T95" fmla="*/ 2147483647 h 211"/>
              <a:gd name="T96" fmla="*/ 2147483647 w 243"/>
              <a:gd name="T97" fmla="*/ 2147483647 h 211"/>
              <a:gd name="T98" fmla="*/ 2147483647 w 243"/>
              <a:gd name="T99" fmla="*/ 2147483647 h 211"/>
              <a:gd name="T100" fmla="*/ 2147483647 w 243"/>
              <a:gd name="T101" fmla="*/ 2147483647 h 211"/>
              <a:gd name="T102" fmla="*/ 2147483647 w 243"/>
              <a:gd name="T103" fmla="*/ 2147483647 h 211"/>
              <a:gd name="T104" fmla="*/ 2147483647 w 243"/>
              <a:gd name="T105" fmla="*/ 2147483647 h 211"/>
              <a:gd name="T106" fmla="*/ 2147483647 w 243"/>
              <a:gd name="T107" fmla="*/ 2147483647 h 211"/>
              <a:gd name="T108" fmla="*/ 2147483647 w 243"/>
              <a:gd name="T109" fmla="*/ 2147483647 h 211"/>
              <a:gd name="T110" fmla="*/ 2147483647 w 243"/>
              <a:gd name="T111" fmla="*/ 2147483647 h 211"/>
              <a:gd name="T112" fmla="*/ 2147483647 w 243"/>
              <a:gd name="T113" fmla="*/ 2147483647 h 21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43"/>
              <a:gd name="T172" fmla="*/ 0 h 211"/>
              <a:gd name="T173" fmla="*/ 243 w 243"/>
              <a:gd name="T174" fmla="*/ 211 h 21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43" h="211">
                <a:moveTo>
                  <a:pt x="42" y="25"/>
                </a:moveTo>
                <a:lnTo>
                  <a:pt x="41" y="31"/>
                </a:lnTo>
                <a:lnTo>
                  <a:pt x="51" y="32"/>
                </a:lnTo>
                <a:lnTo>
                  <a:pt x="49" y="38"/>
                </a:lnTo>
                <a:lnTo>
                  <a:pt x="47" y="36"/>
                </a:lnTo>
                <a:lnTo>
                  <a:pt x="45" y="36"/>
                </a:lnTo>
                <a:lnTo>
                  <a:pt x="41" y="35"/>
                </a:lnTo>
                <a:lnTo>
                  <a:pt x="41" y="44"/>
                </a:lnTo>
                <a:lnTo>
                  <a:pt x="44" y="47"/>
                </a:lnTo>
                <a:lnTo>
                  <a:pt x="57" y="51"/>
                </a:lnTo>
                <a:lnTo>
                  <a:pt x="60" y="54"/>
                </a:lnTo>
                <a:lnTo>
                  <a:pt x="61" y="57"/>
                </a:lnTo>
                <a:lnTo>
                  <a:pt x="60" y="61"/>
                </a:lnTo>
                <a:lnTo>
                  <a:pt x="61" y="64"/>
                </a:lnTo>
                <a:lnTo>
                  <a:pt x="66" y="61"/>
                </a:lnTo>
                <a:lnTo>
                  <a:pt x="74" y="56"/>
                </a:lnTo>
                <a:lnTo>
                  <a:pt x="76" y="60"/>
                </a:lnTo>
                <a:lnTo>
                  <a:pt x="79" y="60"/>
                </a:lnTo>
                <a:lnTo>
                  <a:pt x="79" y="58"/>
                </a:lnTo>
                <a:lnTo>
                  <a:pt x="82" y="56"/>
                </a:lnTo>
                <a:lnTo>
                  <a:pt x="83" y="57"/>
                </a:lnTo>
                <a:lnTo>
                  <a:pt x="82" y="64"/>
                </a:lnTo>
                <a:lnTo>
                  <a:pt x="86" y="61"/>
                </a:lnTo>
                <a:lnTo>
                  <a:pt x="86" y="63"/>
                </a:lnTo>
                <a:lnTo>
                  <a:pt x="85" y="67"/>
                </a:lnTo>
                <a:lnTo>
                  <a:pt x="88" y="69"/>
                </a:lnTo>
                <a:lnTo>
                  <a:pt x="90" y="66"/>
                </a:lnTo>
                <a:lnTo>
                  <a:pt x="93" y="66"/>
                </a:lnTo>
                <a:lnTo>
                  <a:pt x="95" y="67"/>
                </a:lnTo>
                <a:lnTo>
                  <a:pt x="95" y="70"/>
                </a:lnTo>
                <a:lnTo>
                  <a:pt x="88" y="72"/>
                </a:lnTo>
                <a:lnTo>
                  <a:pt x="86" y="75"/>
                </a:lnTo>
                <a:lnTo>
                  <a:pt x="86" y="76"/>
                </a:lnTo>
                <a:lnTo>
                  <a:pt x="92" y="76"/>
                </a:lnTo>
                <a:lnTo>
                  <a:pt x="95" y="75"/>
                </a:lnTo>
                <a:lnTo>
                  <a:pt x="96" y="75"/>
                </a:lnTo>
                <a:lnTo>
                  <a:pt x="95" y="77"/>
                </a:lnTo>
                <a:lnTo>
                  <a:pt x="101" y="79"/>
                </a:lnTo>
                <a:lnTo>
                  <a:pt x="105" y="82"/>
                </a:lnTo>
                <a:lnTo>
                  <a:pt x="107" y="80"/>
                </a:lnTo>
                <a:lnTo>
                  <a:pt x="110" y="80"/>
                </a:lnTo>
                <a:lnTo>
                  <a:pt x="112" y="83"/>
                </a:lnTo>
                <a:lnTo>
                  <a:pt x="118" y="86"/>
                </a:lnTo>
                <a:lnTo>
                  <a:pt x="123" y="88"/>
                </a:lnTo>
                <a:lnTo>
                  <a:pt x="127" y="89"/>
                </a:lnTo>
                <a:lnTo>
                  <a:pt x="130" y="94"/>
                </a:lnTo>
                <a:lnTo>
                  <a:pt x="134" y="95"/>
                </a:lnTo>
                <a:lnTo>
                  <a:pt x="139" y="94"/>
                </a:lnTo>
                <a:lnTo>
                  <a:pt x="142" y="91"/>
                </a:lnTo>
                <a:lnTo>
                  <a:pt x="143" y="82"/>
                </a:lnTo>
                <a:lnTo>
                  <a:pt x="145" y="79"/>
                </a:lnTo>
                <a:lnTo>
                  <a:pt x="146" y="83"/>
                </a:lnTo>
                <a:lnTo>
                  <a:pt x="149" y="88"/>
                </a:lnTo>
                <a:lnTo>
                  <a:pt x="154" y="91"/>
                </a:lnTo>
                <a:lnTo>
                  <a:pt x="158" y="92"/>
                </a:lnTo>
                <a:lnTo>
                  <a:pt x="161" y="101"/>
                </a:lnTo>
                <a:lnTo>
                  <a:pt x="168" y="101"/>
                </a:lnTo>
                <a:lnTo>
                  <a:pt x="174" y="98"/>
                </a:lnTo>
                <a:lnTo>
                  <a:pt x="174" y="95"/>
                </a:lnTo>
                <a:lnTo>
                  <a:pt x="170" y="92"/>
                </a:lnTo>
                <a:lnTo>
                  <a:pt x="170" y="91"/>
                </a:lnTo>
                <a:lnTo>
                  <a:pt x="173" y="88"/>
                </a:lnTo>
                <a:lnTo>
                  <a:pt x="173" y="86"/>
                </a:lnTo>
                <a:lnTo>
                  <a:pt x="171" y="83"/>
                </a:lnTo>
                <a:lnTo>
                  <a:pt x="171" y="80"/>
                </a:lnTo>
                <a:lnTo>
                  <a:pt x="174" y="80"/>
                </a:lnTo>
                <a:lnTo>
                  <a:pt x="175" y="83"/>
                </a:lnTo>
                <a:lnTo>
                  <a:pt x="178" y="80"/>
                </a:lnTo>
                <a:lnTo>
                  <a:pt x="181" y="83"/>
                </a:lnTo>
                <a:lnTo>
                  <a:pt x="186" y="85"/>
                </a:lnTo>
                <a:lnTo>
                  <a:pt x="190" y="85"/>
                </a:lnTo>
                <a:lnTo>
                  <a:pt x="193" y="86"/>
                </a:lnTo>
                <a:lnTo>
                  <a:pt x="195" y="91"/>
                </a:lnTo>
                <a:lnTo>
                  <a:pt x="195" y="97"/>
                </a:lnTo>
                <a:lnTo>
                  <a:pt x="196" y="98"/>
                </a:lnTo>
                <a:lnTo>
                  <a:pt x="200" y="99"/>
                </a:lnTo>
                <a:lnTo>
                  <a:pt x="199" y="105"/>
                </a:lnTo>
                <a:lnTo>
                  <a:pt x="195" y="116"/>
                </a:lnTo>
                <a:lnTo>
                  <a:pt x="197" y="117"/>
                </a:lnTo>
                <a:lnTo>
                  <a:pt x="205" y="119"/>
                </a:lnTo>
                <a:lnTo>
                  <a:pt x="209" y="120"/>
                </a:lnTo>
                <a:lnTo>
                  <a:pt x="215" y="124"/>
                </a:lnTo>
                <a:lnTo>
                  <a:pt x="219" y="129"/>
                </a:lnTo>
                <a:lnTo>
                  <a:pt x="224" y="138"/>
                </a:lnTo>
                <a:lnTo>
                  <a:pt x="228" y="141"/>
                </a:lnTo>
                <a:lnTo>
                  <a:pt x="231" y="141"/>
                </a:lnTo>
                <a:lnTo>
                  <a:pt x="233" y="139"/>
                </a:lnTo>
                <a:lnTo>
                  <a:pt x="237" y="143"/>
                </a:lnTo>
                <a:lnTo>
                  <a:pt x="239" y="146"/>
                </a:lnTo>
                <a:lnTo>
                  <a:pt x="239" y="151"/>
                </a:lnTo>
                <a:lnTo>
                  <a:pt x="239" y="154"/>
                </a:lnTo>
                <a:lnTo>
                  <a:pt x="240" y="155"/>
                </a:lnTo>
                <a:lnTo>
                  <a:pt x="243" y="157"/>
                </a:lnTo>
                <a:lnTo>
                  <a:pt x="243" y="158"/>
                </a:lnTo>
                <a:lnTo>
                  <a:pt x="241" y="161"/>
                </a:lnTo>
                <a:lnTo>
                  <a:pt x="236" y="165"/>
                </a:lnTo>
                <a:lnTo>
                  <a:pt x="231" y="170"/>
                </a:lnTo>
                <a:lnTo>
                  <a:pt x="228" y="174"/>
                </a:lnTo>
                <a:lnTo>
                  <a:pt x="224" y="184"/>
                </a:lnTo>
                <a:lnTo>
                  <a:pt x="222" y="186"/>
                </a:lnTo>
                <a:lnTo>
                  <a:pt x="222" y="189"/>
                </a:lnTo>
                <a:lnTo>
                  <a:pt x="222" y="193"/>
                </a:lnTo>
                <a:lnTo>
                  <a:pt x="221" y="198"/>
                </a:lnTo>
                <a:lnTo>
                  <a:pt x="219" y="201"/>
                </a:lnTo>
                <a:lnTo>
                  <a:pt x="217" y="201"/>
                </a:lnTo>
                <a:lnTo>
                  <a:pt x="215" y="202"/>
                </a:lnTo>
                <a:lnTo>
                  <a:pt x="215" y="206"/>
                </a:lnTo>
                <a:lnTo>
                  <a:pt x="217" y="211"/>
                </a:lnTo>
                <a:lnTo>
                  <a:pt x="214" y="209"/>
                </a:lnTo>
                <a:lnTo>
                  <a:pt x="209" y="206"/>
                </a:lnTo>
                <a:lnTo>
                  <a:pt x="203" y="204"/>
                </a:lnTo>
                <a:lnTo>
                  <a:pt x="199" y="202"/>
                </a:lnTo>
                <a:lnTo>
                  <a:pt x="196" y="201"/>
                </a:lnTo>
                <a:lnTo>
                  <a:pt x="193" y="199"/>
                </a:lnTo>
                <a:lnTo>
                  <a:pt x="192" y="199"/>
                </a:lnTo>
                <a:lnTo>
                  <a:pt x="190" y="199"/>
                </a:lnTo>
                <a:lnTo>
                  <a:pt x="187" y="198"/>
                </a:lnTo>
                <a:lnTo>
                  <a:pt x="186" y="198"/>
                </a:lnTo>
                <a:lnTo>
                  <a:pt x="181" y="196"/>
                </a:lnTo>
                <a:lnTo>
                  <a:pt x="174" y="192"/>
                </a:lnTo>
                <a:lnTo>
                  <a:pt x="165" y="192"/>
                </a:lnTo>
                <a:lnTo>
                  <a:pt x="161" y="189"/>
                </a:lnTo>
                <a:lnTo>
                  <a:pt x="158" y="189"/>
                </a:lnTo>
                <a:lnTo>
                  <a:pt x="155" y="189"/>
                </a:lnTo>
                <a:lnTo>
                  <a:pt x="151" y="190"/>
                </a:lnTo>
                <a:lnTo>
                  <a:pt x="146" y="190"/>
                </a:lnTo>
                <a:lnTo>
                  <a:pt x="145" y="189"/>
                </a:lnTo>
                <a:lnTo>
                  <a:pt x="140" y="186"/>
                </a:lnTo>
                <a:lnTo>
                  <a:pt x="136" y="182"/>
                </a:lnTo>
                <a:lnTo>
                  <a:pt x="134" y="180"/>
                </a:lnTo>
                <a:lnTo>
                  <a:pt x="132" y="179"/>
                </a:lnTo>
                <a:lnTo>
                  <a:pt x="129" y="176"/>
                </a:lnTo>
                <a:lnTo>
                  <a:pt x="127" y="173"/>
                </a:lnTo>
                <a:lnTo>
                  <a:pt x="123" y="170"/>
                </a:lnTo>
                <a:lnTo>
                  <a:pt x="118" y="168"/>
                </a:lnTo>
                <a:lnTo>
                  <a:pt x="114" y="167"/>
                </a:lnTo>
                <a:lnTo>
                  <a:pt x="111" y="168"/>
                </a:lnTo>
                <a:lnTo>
                  <a:pt x="107" y="168"/>
                </a:lnTo>
                <a:lnTo>
                  <a:pt x="105" y="168"/>
                </a:lnTo>
                <a:lnTo>
                  <a:pt x="104" y="168"/>
                </a:lnTo>
                <a:lnTo>
                  <a:pt x="99" y="167"/>
                </a:lnTo>
                <a:lnTo>
                  <a:pt x="98" y="165"/>
                </a:lnTo>
                <a:lnTo>
                  <a:pt x="96" y="164"/>
                </a:lnTo>
                <a:lnTo>
                  <a:pt x="95" y="161"/>
                </a:lnTo>
                <a:lnTo>
                  <a:pt x="93" y="158"/>
                </a:lnTo>
                <a:lnTo>
                  <a:pt x="92" y="157"/>
                </a:lnTo>
                <a:lnTo>
                  <a:pt x="90" y="152"/>
                </a:lnTo>
                <a:lnTo>
                  <a:pt x="88" y="149"/>
                </a:lnTo>
                <a:lnTo>
                  <a:pt x="86" y="148"/>
                </a:lnTo>
                <a:lnTo>
                  <a:pt x="82" y="146"/>
                </a:lnTo>
                <a:lnTo>
                  <a:pt x="82" y="143"/>
                </a:lnTo>
                <a:lnTo>
                  <a:pt x="82" y="141"/>
                </a:lnTo>
                <a:lnTo>
                  <a:pt x="80" y="138"/>
                </a:lnTo>
                <a:lnTo>
                  <a:pt x="79" y="136"/>
                </a:lnTo>
                <a:lnTo>
                  <a:pt x="79" y="135"/>
                </a:lnTo>
                <a:lnTo>
                  <a:pt x="79" y="133"/>
                </a:lnTo>
                <a:lnTo>
                  <a:pt x="79" y="130"/>
                </a:lnTo>
                <a:lnTo>
                  <a:pt x="79" y="129"/>
                </a:lnTo>
                <a:lnTo>
                  <a:pt x="77" y="127"/>
                </a:lnTo>
                <a:lnTo>
                  <a:pt x="74" y="126"/>
                </a:lnTo>
                <a:lnTo>
                  <a:pt x="73" y="123"/>
                </a:lnTo>
                <a:lnTo>
                  <a:pt x="71" y="120"/>
                </a:lnTo>
                <a:lnTo>
                  <a:pt x="70" y="119"/>
                </a:lnTo>
                <a:lnTo>
                  <a:pt x="66" y="114"/>
                </a:lnTo>
                <a:lnTo>
                  <a:pt x="60" y="108"/>
                </a:lnTo>
                <a:lnTo>
                  <a:pt x="58" y="107"/>
                </a:lnTo>
                <a:lnTo>
                  <a:pt x="55" y="105"/>
                </a:lnTo>
                <a:lnTo>
                  <a:pt x="55" y="104"/>
                </a:lnTo>
                <a:lnTo>
                  <a:pt x="57" y="104"/>
                </a:lnTo>
                <a:lnTo>
                  <a:pt x="58" y="102"/>
                </a:lnTo>
                <a:lnTo>
                  <a:pt x="61" y="104"/>
                </a:lnTo>
                <a:lnTo>
                  <a:pt x="64" y="102"/>
                </a:lnTo>
                <a:lnTo>
                  <a:pt x="64" y="101"/>
                </a:lnTo>
                <a:lnTo>
                  <a:pt x="63" y="98"/>
                </a:lnTo>
                <a:lnTo>
                  <a:pt x="61" y="95"/>
                </a:lnTo>
                <a:lnTo>
                  <a:pt x="58" y="92"/>
                </a:lnTo>
                <a:lnTo>
                  <a:pt x="54" y="91"/>
                </a:lnTo>
                <a:lnTo>
                  <a:pt x="52" y="91"/>
                </a:lnTo>
                <a:lnTo>
                  <a:pt x="49" y="92"/>
                </a:lnTo>
                <a:lnTo>
                  <a:pt x="49" y="95"/>
                </a:lnTo>
                <a:lnTo>
                  <a:pt x="51" y="97"/>
                </a:lnTo>
                <a:lnTo>
                  <a:pt x="51" y="99"/>
                </a:lnTo>
                <a:lnTo>
                  <a:pt x="51" y="101"/>
                </a:lnTo>
                <a:lnTo>
                  <a:pt x="49" y="101"/>
                </a:lnTo>
                <a:lnTo>
                  <a:pt x="48" y="99"/>
                </a:lnTo>
                <a:lnTo>
                  <a:pt x="47" y="99"/>
                </a:lnTo>
                <a:lnTo>
                  <a:pt x="45" y="99"/>
                </a:lnTo>
                <a:lnTo>
                  <a:pt x="44" y="98"/>
                </a:lnTo>
                <a:lnTo>
                  <a:pt x="42" y="98"/>
                </a:lnTo>
                <a:lnTo>
                  <a:pt x="41" y="98"/>
                </a:lnTo>
                <a:lnTo>
                  <a:pt x="38" y="97"/>
                </a:lnTo>
                <a:lnTo>
                  <a:pt x="38" y="95"/>
                </a:lnTo>
                <a:lnTo>
                  <a:pt x="36" y="94"/>
                </a:lnTo>
                <a:lnTo>
                  <a:pt x="35" y="94"/>
                </a:lnTo>
                <a:lnTo>
                  <a:pt x="32" y="92"/>
                </a:lnTo>
                <a:lnTo>
                  <a:pt x="30" y="88"/>
                </a:lnTo>
                <a:lnTo>
                  <a:pt x="25" y="83"/>
                </a:lnTo>
                <a:lnTo>
                  <a:pt x="20" y="79"/>
                </a:lnTo>
                <a:lnTo>
                  <a:pt x="19" y="75"/>
                </a:lnTo>
                <a:lnTo>
                  <a:pt x="17" y="73"/>
                </a:lnTo>
                <a:lnTo>
                  <a:pt x="16" y="72"/>
                </a:lnTo>
                <a:lnTo>
                  <a:pt x="16" y="70"/>
                </a:lnTo>
                <a:lnTo>
                  <a:pt x="16" y="66"/>
                </a:lnTo>
                <a:lnTo>
                  <a:pt x="17" y="66"/>
                </a:lnTo>
                <a:lnTo>
                  <a:pt x="19" y="64"/>
                </a:lnTo>
                <a:lnTo>
                  <a:pt x="20" y="63"/>
                </a:lnTo>
                <a:lnTo>
                  <a:pt x="23" y="63"/>
                </a:lnTo>
                <a:lnTo>
                  <a:pt x="23" y="61"/>
                </a:lnTo>
                <a:lnTo>
                  <a:pt x="22" y="58"/>
                </a:lnTo>
                <a:lnTo>
                  <a:pt x="19" y="56"/>
                </a:lnTo>
                <a:lnTo>
                  <a:pt x="10" y="48"/>
                </a:lnTo>
                <a:lnTo>
                  <a:pt x="1" y="39"/>
                </a:lnTo>
                <a:lnTo>
                  <a:pt x="0" y="36"/>
                </a:lnTo>
                <a:lnTo>
                  <a:pt x="7" y="28"/>
                </a:lnTo>
                <a:lnTo>
                  <a:pt x="3" y="20"/>
                </a:lnTo>
                <a:lnTo>
                  <a:pt x="5" y="16"/>
                </a:lnTo>
                <a:lnTo>
                  <a:pt x="8" y="6"/>
                </a:lnTo>
                <a:lnTo>
                  <a:pt x="11" y="0"/>
                </a:lnTo>
                <a:lnTo>
                  <a:pt x="23" y="12"/>
                </a:lnTo>
                <a:lnTo>
                  <a:pt x="23" y="17"/>
                </a:lnTo>
                <a:lnTo>
                  <a:pt x="26" y="20"/>
                </a:lnTo>
                <a:lnTo>
                  <a:pt x="29" y="19"/>
                </a:lnTo>
                <a:lnTo>
                  <a:pt x="35" y="22"/>
                </a:lnTo>
                <a:lnTo>
                  <a:pt x="42" y="25"/>
                </a:lnTo>
                <a:close/>
              </a:path>
            </a:pathLst>
          </a:custGeom>
          <a:solidFill>
            <a:srgbClr val="FF0000">
              <a:alpha val="58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5926" tIns="52963" rIns="105926" bIns="52963" anchor="ctr"/>
          <a:lstStyle/>
          <a:p>
            <a:pPr defTabSz="1483321"/>
            <a:endParaRPr lang="ru-RU" sz="23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6" name="Freeform 278"/>
          <p:cNvSpPr>
            <a:spLocks/>
          </p:cNvSpPr>
          <p:nvPr/>
        </p:nvSpPr>
        <p:spPr bwMode="auto">
          <a:xfrm>
            <a:off x="2288935" y="4965916"/>
            <a:ext cx="920303" cy="917695"/>
          </a:xfrm>
          <a:custGeom>
            <a:avLst/>
            <a:gdLst>
              <a:gd name="T0" fmla="*/ 126 w 136"/>
              <a:gd name="T1" fmla="*/ 118 h 155"/>
              <a:gd name="T2" fmla="*/ 121 w 136"/>
              <a:gd name="T3" fmla="*/ 130 h 155"/>
              <a:gd name="T4" fmla="*/ 111 w 136"/>
              <a:gd name="T5" fmla="*/ 123 h 155"/>
              <a:gd name="T6" fmla="*/ 105 w 136"/>
              <a:gd name="T7" fmla="*/ 123 h 155"/>
              <a:gd name="T8" fmla="*/ 104 w 136"/>
              <a:gd name="T9" fmla="*/ 126 h 155"/>
              <a:gd name="T10" fmla="*/ 106 w 136"/>
              <a:gd name="T11" fmla="*/ 136 h 155"/>
              <a:gd name="T12" fmla="*/ 112 w 136"/>
              <a:gd name="T13" fmla="*/ 143 h 155"/>
              <a:gd name="T14" fmla="*/ 111 w 136"/>
              <a:gd name="T15" fmla="*/ 143 h 155"/>
              <a:gd name="T16" fmla="*/ 108 w 136"/>
              <a:gd name="T17" fmla="*/ 146 h 155"/>
              <a:gd name="T18" fmla="*/ 106 w 136"/>
              <a:gd name="T19" fmla="*/ 151 h 155"/>
              <a:gd name="T20" fmla="*/ 98 w 136"/>
              <a:gd name="T21" fmla="*/ 154 h 155"/>
              <a:gd name="T22" fmla="*/ 82 w 136"/>
              <a:gd name="T23" fmla="*/ 154 h 155"/>
              <a:gd name="T24" fmla="*/ 61 w 136"/>
              <a:gd name="T25" fmla="*/ 145 h 155"/>
              <a:gd name="T26" fmla="*/ 52 w 136"/>
              <a:gd name="T27" fmla="*/ 145 h 155"/>
              <a:gd name="T28" fmla="*/ 43 w 136"/>
              <a:gd name="T29" fmla="*/ 142 h 155"/>
              <a:gd name="T30" fmla="*/ 39 w 136"/>
              <a:gd name="T31" fmla="*/ 140 h 155"/>
              <a:gd name="T32" fmla="*/ 33 w 136"/>
              <a:gd name="T33" fmla="*/ 137 h 155"/>
              <a:gd name="T34" fmla="*/ 24 w 136"/>
              <a:gd name="T35" fmla="*/ 132 h 155"/>
              <a:gd name="T36" fmla="*/ 14 w 136"/>
              <a:gd name="T37" fmla="*/ 127 h 155"/>
              <a:gd name="T38" fmla="*/ 10 w 136"/>
              <a:gd name="T39" fmla="*/ 124 h 155"/>
              <a:gd name="T40" fmla="*/ 4 w 136"/>
              <a:gd name="T41" fmla="*/ 120 h 155"/>
              <a:gd name="T42" fmla="*/ 0 w 136"/>
              <a:gd name="T43" fmla="*/ 114 h 155"/>
              <a:gd name="T44" fmla="*/ 11 w 136"/>
              <a:gd name="T45" fmla="*/ 107 h 155"/>
              <a:gd name="T46" fmla="*/ 16 w 136"/>
              <a:gd name="T47" fmla="*/ 107 h 155"/>
              <a:gd name="T48" fmla="*/ 23 w 136"/>
              <a:gd name="T49" fmla="*/ 96 h 155"/>
              <a:gd name="T50" fmla="*/ 7 w 136"/>
              <a:gd name="T51" fmla="*/ 83 h 155"/>
              <a:gd name="T52" fmla="*/ 1 w 136"/>
              <a:gd name="T53" fmla="*/ 76 h 155"/>
              <a:gd name="T54" fmla="*/ 14 w 136"/>
              <a:gd name="T55" fmla="*/ 73 h 155"/>
              <a:gd name="T56" fmla="*/ 32 w 136"/>
              <a:gd name="T57" fmla="*/ 48 h 155"/>
              <a:gd name="T58" fmla="*/ 26 w 136"/>
              <a:gd name="T59" fmla="*/ 36 h 155"/>
              <a:gd name="T60" fmla="*/ 43 w 136"/>
              <a:gd name="T61" fmla="*/ 11 h 155"/>
              <a:gd name="T62" fmla="*/ 61 w 136"/>
              <a:gd name="T63" fmla="*/ 19 h 155"/>
              <a:gd name="T64" fmla="*/ 57 w 136"/>
              <a:gd name="T65" fmla="*/ 11 h 155"/>
              <a:gd name="T66" fmla="*/ 49 w 136"/>
              <a:gd name="T67" fmla="*/ 0 h 155"/>
              <a:gd name="T68" fmla="*/ 64 w 136"/>
              <a:gd name="T69" fmla="*/ 8 h 155"/>
              <a:gd name="T70" fmla="*/ 77 w 136"/>
              <a:gd name="T71" fmla="*/ 4 h 155"/>
              <a:gd name="T72" fmla="*/ 68 w 136"/>
              <a:gd name="T73" fmla="*/ 23 h 155"/>
              <a:gd name="T74" fmla="*/ 76 w 136"/>
              <a:gd name="T75" fmla="*/ 36 h 155"/>
              <a:gd name="T76" fmla="*/ 85 w 136"/>
              <a:gd name="T77" fmla="*/ 36 h 155"/>
              <a:gd name="T78" fmla="*/ 90 w 136"/>
              <a:gd name="T79" fmla="*/ 45 h 155"/>
              <a:gd name="T80" fmla="*/ 90 w 136"/>
              <a:gd name="T81" fmla="*/ 49 h 155"/>
              <a:gd name="T82" fmla="*/ 90 w 136"/>
              <a:gd name="T83" fmla="*/ 57 h 155"/>
              <a:gd name="T84" fmla="*/ 108 w 136"/>
              <a:gd name="T85" fmla="*/ 54 h 155"/>
              <a:gd name="T86" fmla="*/ 111 w 136"/>
              <a:gd name="T87" fmla="*/ 61 h 155"/>
              <a:gd name="T88" fmla="*/ 109 w 136"/>
              <a:gd name="T89" fmla="*/ 69 h 155"/>
              <a:gd name="T90" fmla="*/ 114 w 136"/>
              <a:gd name="T91" fmla="*/ 74 h 155"/>
              <a:gd name="T92" fmla="*/ 124 w 136"/>
              <a:gd name="T93" fmla="*/ 82 h 155"/>
              <a:gd name="T94" fmla="*/ 136 w 136"/>
              <a:gd name="T95" fmla="*/ 82 h 155"/>
              <a:gd name="T96" fmla="*/ 128 w 136"/>
              <a:gd name="T97" fmla="*/ 104 h 15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36"/>
              <a:gd name="T148" fmla="*/ 0 h 155"/>
              <a:gd name="T149" fmla="*/ 136 w 136"/>
              <a:gd name="T150" fmla="*/ 155 h 15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36" h="155">
                <a:moveTo>
                  <a:pt x="131" y="104"/>
                </a:moveTo>
                <a:lnTo>
                  <a:pt x="128" y="114"/>
                </a:lnTo>
                <a:lnTo>
                  <a:pt x="126" y="118"/>
                </a:lnTo>
                <a:lnTo>
                  <a:pt x="130" y="126"/>
                </a:lnTo>
                <a:lnTo>
                  <a:pt x="123" y="134"/>
                </a:lnTo>
                <a:lnTo>
                  <a:pt x="121" y="130"/>
                </a:lnTo>
                <a:lnTo>
                  <a:pt x="117" y="126"/>
                </a:lnTo>
                <a:lnTo>
                  <a:pt x="114" y="124"/>
                </a:lnTo>
                <a:lnTo>
                  <a:pt x="111" y="123"/>
                </a:lnTo>
                <a:lnTo>
                  <a:pt x="108" y="123"/>
                </a:lnTo>
                <a:lnTo>
                  <a:pt x="106" y="123"/>
                </a:lnTo>
                <a:lnTo>
                  <a:pt x="105" y="123"/>
                </a:lnTo>
                <a:lnTo>
                  <a:pt x="104" y="124"/>
                </a:lnTo>
                <a:lnTo>
                  <a:pt x="104" y="126"/>
                </a:lnTo>
                <a:lnTo>
                  <a:pt x="105" y="130"/>
                </a:lnTo>
                <a:lnTo>
                  <a:pt x="106" y="133"/>
                </a:lnTo>
                <a:lnTo>
                  <a:pt x="106" y="136"/>
                </a:lnTo>
                <a:lnTo>
                  <a:pt x="106" y="139"/>
                </a:lnTo>
                <a:lnTo>
                  <a:pt x="109" y="142"/>
                </a:lnTo>
                <a:lnTo>
                  <a:pt x="112" y="143"/>
                </a:lnTo>
                <a:lnTo>
                  <a:pt x="111" y="145"/>
                </a:lnTo>
                <a:lnTo>
                  <a:pt x="109" y="146"/>
                </a:lnTo>
                <a:lnTo>
                  <a:pt x="111" y="143"/>
                </a:lnTo>
                <a:lnTo>
                  <a:pt x="109" y="143"/>
                </a:lnTo>
                <a:lnTo>
                  <a:pt x="108" y="143"/>
                </a:lnTo>
                <a:lnTo>
                  <a:pt x="108" y="146"/>
                </a:lnTo>
                <a:lnTo>
                  <a:pt x="108" y="148"/>
                </a:lnTo>
                <a:lnTo>
                  <a:pt x="106" y="151"/>
                </a:lnTo>
                <a:lnTo>
                  <a:pt x="102" y="152"/>
                </a:lnTo>
                <a:lnTo>
                  <a:pt x="99" y="154"/>
                </a:lnTo>
                <a:lnTo>
                  <a:pt x="98" y="154"/>
                </a:lnTo>
                <a:lnTo>
                  <a:pt x="92" y="154"/>
                </a:lnTo>
                <a:lnTo>
                  <a:pt x="89" y="155"/>
                </a:lnTo>
                <a:lnTo>
                  <a:pt x="82" y="154"/>
                </a:lnTo>
                <a:lnTo>
                  <a:pt x="74" y="151"/>
                </a:lnTo>
                <a:lnTo>
                  <a:pt x="68" y="148"/>
                </a:lnTo>
                <a:lnTo>
                  <a:pt x="61" y="145"/>
                </a:lnTo>
                <a:lnTo>
                  <a:pt x="57" y="145"/>
                </a:lnTo>
                <a:lnTo>
                  <a:pt x="55" y="145"/>
                </a:lnTo>
                <a:lnTo>
                  <a:pt x="52" y="145"/>
                </a:lnTo>
                <a:lnTo>
                  <a:pt x="51" y="145"/>
                </a:lnTo>
                <a:lnTo>
                  <a:pt x="49" y="143"/>
                </a:lnTo>
                <a:lnTo>
                  <a:pt x="43" y="142"/>
                </a:lnTo>
                <a:lnTo>
                  <a:pt x="42" y="142"/>
                </a:lnTo>
                <a:lnTo>
                  <a:pt x="41" y="140"/>
                </a:lnTo>
                <a:lnTo>
                  <a:pt x="39" y="140"/>
                </a:lnTo>
                <a:lnTo>
                  <a:pt x="38" y="139"/>
                </a:lnTo>
                <a:lnTo>
                  <a:pt x="36" y="139"/>
                </a:lnTo>
                <a:lnTo>
                  <a:pt x="33" y="137"/>
                </a:lnTo>
                <a:lnTo>
                  <a:pt x="30" y="136"/>
                </a:lnTo>
                <a:lnTo>
                  <a:pt x="27" y="134"/>
                </a:lnTo>
                <a:lnTo>
                  <a:pt x="24" y="132"/>
                </a:lnTo>
                <a:lnTo>
                  <a:pt x="19" y="130"/>
                </a:lnTo>
                <a:lnTo>
                  <a:pt x="16" y="129"/>
                </a:lnTo>
                <a:lnTo>
                  <a:pt x="14" y="127"/>
                </a:lnTo>
                <a:lnTo>
                  <a:pt x="13" y="126"/>
                </a:lnTo>
                <a:lnTo>
                  <a:pt x="11" y="124"/>
                </a:lnTo>
                <a:lnTo>
                  <a:pt x="10" y="124"/>
                </a:lnTo>
                <a:lnTo>
                  <a:pt x="8" y="123"/>
                </a:lnTo>
                <a:lnTo>
                  <a:pt x="5" y="121"/>
                </a:lnTo>
                <a:lnTo>
                  <a:pt x="4" y="120"/>
                </a:lnTo>
                <a:lnTo>
                  <a:pt x="2" y="118"/>
                </a:lnTo>
                <a:lnTo>
                  <a:pt x="1" y="115"/>
                </a:lnTo>
                <a:lnTo>
                  <a:pt x="0" y="114"/>
                </a:lnTo>
                <a:lnTo>
                  <a:pt x="8" y="104"/>
                </a:lnTo>
                <a:lnTo>
                  <a:pt x="11" y="104"/>
                </a:lnTo>
                <a:lnTo>
                  <a:pt x="11" y="107"/>
                </a:lnTo>
                <a:lnTo>
                  <a:pt x="11" y="111"/>
                </a:lnTo>
                <a:lnTo>
                  <a:pt x="14" y="111"/>
                </a:lnTo>
                <a:lnTo>
                  <a:pt x="16" y="107"/>
                </a:lnTo>
                <a:lnTo>
                  <a:pt x="20" y="102"/>
                </a:lnTo>
                <a:lnTo>
                  <a:pt x="21" y="95"/>
                </a:lnTo>
                <a:lnTo>
                  <a:pt x="23" y="96"/>
                </a:lnTo>
                <a:lnTo>
                  <a:pt x="24" y="93"/>
                </a:lnTo>
                <a:lnTo>
                  <a:pt x="11" y="85"/>
                </a:lnTo>
                <a:lnTo>
                  <a:pt x="7" y="83"/>
                </a:lnTo>
                <a:lnTo>
                  <a:pt x="7" y="80"/>
                </a:lnTo>
                <a:lnTo>
                  <a:pt x="1" y="77"/>
                </a:lnTo>
                <a:lnTo>
                  <a:pt x="1" y="76"/>
                </a:lnTo>
                <a:lnTo>
                  <a:pt x="8" y="77"/>
                </a:lnTo>
                <a:lnTo>
                  <a:pt x="10" y="71"/>
                </a:lnTo>
                <a:lnTo>
                  <a:pt x="14" y="73"/>
                </a:lnTo>
                <a:lnTo>
                  <a:pt x="17" y="48"/>
                </a:lnTo>
                <a:lnTo>
                  <a:pt x="30" y="51"/>
                </a:lnTo>
                <a:lnTo>
                  <a:pt x="32" y="48"/>
                </a:lnTo>
                <a:lnTo>
                  <a:pt x="30" y="45"/>
                </a:lnTo>
                <a:lnTo>
                  <a:pt x="32" y="41"/>
                </a:lnTo>
                <a:lnTo>
                  <a:pt x="26" y="36"/>
                </a:lnTo>
                <a:lnTo>
                  <a:pt x="33" y="14"/>
                </a:lnTo>
                <a:lnTo>
                  <a:pt x="39" y="16"/>
                </a:lnTo>
                <a:lnTo>
                  <a:pt x="43" y="11"/>
                </a:lnTo>
                <a:lnTo>
                  <a:pt x="48" y="16"/>
                </a:lnTo>
                <a:lnTo>
                  <a:pt x="51" y="19"/>
                </a:lnTo>
                <a:lnTo>
                  <a:pt x="61" y="19"/>
                </a:lnTo>
                <a:lnTo>
                  <a:pt x="63" y="17"/>
                </a:lnTo>
                <a:lnTo>
                  <a:pt x="55" y="14"/>
                </a:lnTo>
                <a:lnTo>
                  <a:pt x="57" y="11"/>
                </a:lnTo>
                <a:lnTo>
                  <a:pt x="51" y="4"/>
                </a:lnTo>
                <a:lnTo>
                  <a:pt x="49" y="1"/>
                </a:lnTo>
                <a:lnTo>
                  <a:pt x="49" y="0"/>
                </a:lnTo>
                <a:lnTo>
                  <a:pt x="54" y="0"/>
                </a:lnTo>
                <a:lnTo>
                  <a:pt x="61" y="8"/>
                </a:lnTo>
                <a:lnTo>
                  <a:pt x="64" y="8"/>
                </a:lnTo>
                <a:lnTo>
                  <a:pt x="61" y="3"/>
                </a:lnTo>
                <a:lnTo>
                  <a:pt x="65" y="1"/>
                </a:lnTo>
                <a:lnTo>
                  <a:pt x="77" y="4"/>
                </a:lnTo>
                <a:lnTo>
                  <a:pt x="67" y="16"/>
                </a:lnTo>
                <a:lnTo>
                  <a:pt x="68" y="20"/>
                </a:lnTo>
                <a:lnTo>
                  <a:pt x="68" y="23"/>
                </a:lnTo>
                <a:lnTo>
                  <a:pt x="71" y="25"/>
                </a:lnTo>
                <a:lnTo>
                  <a:pt x="74" y="29"/>
                </a:lnTo>
                <a:lnTo>
                  <a:pt x="76" y="36"/>
                </a:lnTo>
                <a:lnTo>
                  <a:pt x="80" y="36"/>
                </a:lnTo>
                <a:lnTo>
                  <a:pt x="82" y="38"/>
                </a:lnTo>
                <a:lnTo>
                  <a:pt x="85" y="36"/>
                </a:lnTo>
                <a:lnTo>
                  <a:pt x="86" y="36"/>
                </a:lnTo>
                <a:lnTo>
                  <a:pt x="89" y="42"/>
                </a:lnTo>
                <a:lnTo>
                  <a:pt x="90" y="45"/>
                </a:lnTo>
                <a:lnTo>
                  <a:pt x="99" y="47"/>
                </a:lnTo>
                <a:lnTo>
                  <a:pt x="99" y="48"/>
                </a:lnTo>
                <a:lnTo>
                  <a:pt x="90" y="49"/>
                </a:lnTo>
                <a:lnTo>
                  <a:pt x="87" y="51"/>
                </a:lnTo>
                <a:lnTo>
                  <a:pt x="86" y="52"/>
                </a:lnTo>
                <a:lnTo>
                  <a:pt x="90" y="57"/>
                </a:lnTo>
                <a:lnTo>
                  <a:pt x="96" y="57"/>
                </a:lnTo>
                <a:lnTo>
                  <a:pt x="104" y="54"/>
                </a:lnTo>
                <a:lnTo>
                  <a:pt x="108" y="54"/>
                </a:lnTo>
                <a:lnTo>
                  <a:pt x="109" y="57"/>
                </a:lnTo>
                <a:lnTo>
                  <a:pt x="111" y="58"/>
                </a:lnTo>
                <a:lnTo>
                  <a:pt x="111" y="61"/>
                </a:lnTo>
                <a:lnTo>
                  <a:pt x="115" y="64"/>
                </a:lnTo>
                <a:lnTo>
                  <a:pt x="112" y="70"/>
                </a:lnTo>
                <a:lnTo>
                  <a:pt x="109" y="69"/>
                </a:lnTo>
                <a:lnTo>
                  <a:pt x="106" y="74"/>
                </a:lnTo>
                <a:lnTo>
                  <a:pt x="114" y="74"/>
                </a:lnTo>
                <a:lnTo>
                  <a:pt x="114" y="76"/>
                </a:lnTo>
                <a:lnTo>
                  <a:pt x="124" y="77"/>
                </a:lnTo>
                <a:lnTo>
                  <a:pt x="124" y="82"/>
                </a:lnTo>
                <a:lnTo>
                  <a:pt x="128" y="83"/>
                </a:lnTo>
                <a:lnTo>
                  <a:pt x="131" y="80"/>
                </a:lnTo>
                <a:lnTo>
                  <a:pt x="136" y="82"/>
                </a:lnTo>
                <a:lnTo>
                  <a:pt x="128" y="88"/>
                </a:lnTo>
                <a:lnTo>
                  <a:pt x="131" y="92"/>
                </a:lnTo>
                <a:lnTo>
                  <a:pt x="128" y="104"/>
                </a:lnTo>
                <a:lnTo>
                  <a:pt x="131" y="104"/>
                </a:lnTo>
                <a:close/>
              </a:path>
            </a:pathLst>
          </a:custGeom>
          <a:solidFill>
            <a:srgbClr val="FF0000">
              <a:alpha val="58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5926" tIns="52963" rIns="105926" bIns="52963" anchor="ctr"/>
          <a:lstStyle/>
          <a:p>
            <a:pPr defTabSz="1483321"/>
            <a:endParaRPr lang="ru-RU" sz="23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7" name="TextBox 10"/>
          <p:cNvSpPr txBox="1"/>
          <p:nvPr/>
        </p:nvSpPr>
        <p:spPr>
          <a:xfrm>
            <a:off x="3319678" y="5874224"/>
            <a:ext cx="1159886" cy="23412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79462" tIns="39731" rIns="79462" bIns="39731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000" dirty="0"/>
              <a:t>МО Геленджик</a:t>
            </a:r>
          </a:p>
        </p:txBody>
      </p:sp>
      <p:sp>
        <p:nvSpPr>
          <p:cNvPr id="318" name="TextBox 23"/>
          <p:cNvSpPr txBox="1"/>
          <p:nvPr/>
        </p:nvSpPr>
        <p:spPr bwMode="auto">
          <a:xfrm>
            <a:off x="3627728" y="6125477"/>
            <a:ext cx="357833" cy="26248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9" name="TextBox 23"/>
          <p:cNvSpPr txBox="1"/>
          <p:nvPr/>
        </p:nvSpPr>
        <p:spPr bwMode="auto">
          <a:xfrm>
            <a:off x="3894226" y="6123362"/>
            <a:ext cx="357749" cy="26248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0" name="TextBox 10"/>
          <p:cNvSpPr txBox="1"/>
          <p:nvPr/>
        </p:nvSpPr>
        <p:spPr>
          <a:xfrm>
            <a:off x="1284102" y="4468598"/>
            <a:ext cx="1159886" cy="23412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79462" tIns="39731" rIns="79462" bIns="39731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000" dirty="0"/>
              <a:t>МО Анапа</a:t>
            </a:r>
          </a:p>
        </p:txBody>
      </p:sp>
      <p:sp>
        <p:nvSpPr>
          <p:cNvPr id="321" name="TextBox 23"/>
          <p:cNvSpPr txBox="1"/>
          <p:nvPr/>
        </p:nvSpPr>
        <p:spPr bwMode="auto">
          <a:xfrm>
            <a:off x="1597547" y="5230770"/>
            <a:ext cx="357833" cy="26248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2" name="TextBox 23"/>
          <p:cNvSpPr txBox="1"/>
          <p:nvPr/>
        </p:nvSpPr>
        <p:spPr bwMode="auto">
          <a:xfrm>
            <a:off x="1864045" y="5228655"/>
            <a:ext cx="357749" cy="26248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3" name="Прямоугольник 322"/>
          <p:cNvSpPr/>
          <p:nvPr/>
        </p:nvSpPr>
        <p:spPr>
          <a:xfrm>
            <a:off x="1562439" y="4769569"/>
            <a:ext cx="735107" cy="18723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 defTabSz="1059512"/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196/</a:t>
            </a:r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24" name="Прямоугольник 323"/>
          <p:cNvSpPr/>
          <p:nvPr/>
        </p:nvSpPr>
        <p:spPr>
          <a:xfrm>
            <a:off x="1284104" y="4965916"/>
            <a:ext cx="1004831" cy="224383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05947" tIns="52973" rIns="105947" bIns="52973" anchor="ctr"/>
          <a:lstStyle/>
          <a:p>
            <a:pPr algn="ctr" defTabSz="1059512"/>
            <a:r>
              <a:rPr lang="ru-RU" sz="8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31334/156728</a:t>
            </a:r>
          </a:p>
        </p:txBody>
      </p:sp>
      <p:sp>
        <p:nvSpPr>
          <p:cNvPr id="325" name="Скругленный прямоугольник 324"/>
          <p:cNvSpPr/>
          <p:nvPr/>
        </p:nvSpPr>
        <p:spPr>
          <a:xfrm>
            <a:off x="1284103" y="4741949"/>
            <a:ext cx="261115" cy="2148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56%</a:t>
            </a:r>
          </a:p>
        </p:txBody>
      </p:sp>
      <p:sp>
        <p:nvSpPr>
          <p:cNvPr id="326" name="TextBox 10"/>
          <p:cNvSpPr txBox="1"/>
          <p:nvPr/>
        </p:nvSpPr>
        <p:spPr>
          <a:xfrm>
            <a:off x="1664607" y="5783668"/>
            <a:ext cx="1426301" cy="23412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79462" tIns="39731" rIns="79462" bIns="39731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000" dirty="0"/>
              <a:t>МО Новороссийск</a:t>
            </a:r>
          </a:p>
        </p:txBody>
      </p:sp>
      <p:sp>
        <p:nvSpPr>
          <p:cNvPr id="327" name="TextBox 23"/>
          <p:cNvSpPr txBox="1"/>
          <p:nvPr/>
        </p:nvSpPr>
        <p:spPr bwMode="auto">
          <a:xfrm>
            <a:off x="2364102" y="5610912"/>
            <a:ext cx="357833" cy="26248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" name="TextBox 23"/>
          <p:cNvSpPr txBox="1"/>
          <p:nvPr/>
        </p:nvSpPr>
        <p:spPr bwMode="auto">
          <a:xfrm>
            <a:off x="2630601" y="5608797"/>
            <a:ext cx="357749" cy="26248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9" name="Прямоугольник 328"/>
          <p:cNvSpPr/>
          <p:nvPr/>
        </p:nvSpPr>
        <p:spPr>
          <a:xfrm>
            <a:off x="2253243" y="6007457"/>
            <a:ext cx="735107" cy="18723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 defTabSz="1059512"/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136/</a:t>
            </a:r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330" name="Прямоугольник 329"/>
          <p:cNvSpPr/>
          <p:nvPr/>
        </p:nvSpPr>
        <p:spPr>
          <a:xfrm>
            <a:off x="1974909" y="6203805"/>
            <a:ext cx="1004831" cy="224383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05947" tIns="52973" rIns="105947" bIns="52973" anchor="ctr"/>
          <a:lstStyle/>
          <a:p>
            <a:pPr algn="ctr" defTabSz="1059512"/>
            <a:r>
              <a:rPr lang="ru-RU" sz="8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47931/246266</a:t>
            </a:r>
          </a:p>
        </p:txBody>
      </p:sp>
      <p:sp>
        <p:nvSpPr>
          <p:cNvPr id="331" name="Скругленный прямоугольник 330"/>
          <p:cNvSpPr/>
          <p:nvPr/>
        </p:nvSpPr>
        <p:spPr>
          <a:xfrm>
            <a:off x="1974907" y="5979837"/>
            <a:ext cx="261115" cy="2148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61%</a:t>
            </a:r>
          </a:p>
        </p:txBody>
      </p:sp>
      <p:sp>
        <p:nvSpPr>
          <p:cNvPr id="332" name="Полилиния 331"/>
          <p:cNvSpPr/>
          <p:nvPr/>
        </p:nvSpPr>
        <p:spPr>
          <a:xfrm>
            <a:off x="5375748" y="6845634"/>
            <a:ext cx="1839091" cy="1186397"/>
          </a:xfrm>
          <a:custGeom>
            <a:avLst/>
            <a:gdLst>
              <a:gd name="connsiteX0" fmla="*/ 353 w 2664208"/>
              <a:gd name="connsiteY0" fmla="*/ 460624 h 1403376"/>
              <a:gd name="connsiteX1" fmla="*/ 44803 w 2664208"/>
              <a:gd name="connsiteY1" fmla="*/ 362199 h 1403376"/>
              <a:gd name="connsiteX2" fmla="*/ 82903 w 2664208"/>
              <a:gd name="connsiteY2" fmla="*/ 308224 h 1403376"/>
              <a:gd name="connsiteX3" fmla="*/ 105128 w 2664208"/>
              <a:gd name="connsiteY3" fmla="*/ 260599 h 1403376"/>
              <a:gd name="connsiteX4" fmla="*/ 149578 w 2664208"/>
              <a:gd name="connsiteY4" fmla="*/ 200274 h 1403376"/>
              <a:gd name="connsiteX5" fmla="*/ 203553 w 2664208"/>
              <a:gd name="connsiteY5" fmla="*/ 155824 h 1403376"/>
              <a:gd name="connsiteX6" fmla="*/ 270228 w 2664208"/>
              <a:gd name="connsiteY6" fmla="*/ 120899 h 1403376"/>
              <a:gd name="connsiteX7" fmla="*/ 336903 w 2664208"/>
              <a:gd name="connsiteY7" fmla="*/ 105024 h 1403376"/>
              <a:gd name="connsiteX8" fmla="*/ 327378 w 2664208"/>
              <a:gd name="connsiteY8" fmla="*/ 98674 h 1403376"/>
              <a:gd name="connsiteX9" fmla="*/ 368653 w 2664208"/>
              <a:gd name="connsiteY9" fmla="*/ 114549 h 1403376"/>
              <a:gd name="connsiteX10" fmla="*/ 425803 w 2664208"/>
              <a:gd name="connsiteY10" fmla="*/ 130424 h 1403376"/>
              <a:gd name="connsiteX11" fmla="*/ 489303 w 2664208"/>
              <a:gd name="connsiteY11" fmla="*/ 130424 h 1403376"/>
              <a:gd name="connsiteX12" fmla="*/ 540103 w 2664208"/>
              <a:gd name="connsiteY12" fmla="*/ 127249 h 1403376"/>
              <a:gd name="connsiteX13" fmla="*/ 559153 w 2664208"/>
              <a:gd name="connsiteY13" fmla="*/ 82799 h 1403376"/>
              <a:gd name="connsiteX14" fmla="*/ 575028 w 2664208"/>
              <a:gd name="connsiteY14" fmla="*/ 41524 h 1403376"/>
              <a:gd name="connsiteX15" fmla="*/ 641703 w 2664208"/>
              <a:gd name="connsiteY15" fmla="*/ 249 h 1403376"/>
              <a:gd name="connsiteX16" fmla="*/ 670278 w 2664208"/>
              <a:gd name="connsiteY16" fmla="*/ 25649 h 1403376"/>
              <a:gd name="connsiteX17" fmla="*/ 705203 w 2664208"/>
              <a:gd name="connsiteY17" fmla="*/ 54224 h 1403376"/>
              <a:gd name="connsiteX18" fmla="*/ 762353 w 2664208"/>
              <a:gd name="connsiteY18" fmla="*/ 76449 h 1403376"/>
              <a:gd name="connsiteX19" fmla="*/ 797278 w 2664208"/>
              <a:gd name="connsiteY19" fmla="*/ 89149 h 1403376"/>
              <a:gd name="connsiteX20" fmla="*/ 867128 w 2664208"/>
              <a:gd name="connsiteY20" fmla="*/ 120899 h 1403376"/>
              <a:gd name="connsiteX21" fmla="*/ 908403 w 2664208"/>
              <a:gd name="connsiteY21" fmla="*/ 152649 h 1403376"/>
              <a:gd name="connsiteX22" fmla="*/ 949678 w 2664208"/>
              <a:gd name="connsiteY22" fmla="*/ 171699 h 1403376"/>
              <a:gd name="connsiteX23" fmla="*/ 1006828 w 2664208"/>
              <a:gd name="connsiteY23" fmla="*/ 187574 h 1403376"/>
              <a:gd name="connsiteX24" fmla="*/ 1051278 w 2664208"/>
              <a:gd name="connsiteY24" fmla="*/ 216149 h 1403376"/>
              <a:gd name="connsiteX25" fmla="*/ 1060803 w 2664208"/>
              <a:gd name="connsiteY25" fmla="*/ 241549 h 1403376"/>
              <a:gd name="connsiteX26" fmla="*/ 1073503 w 2664208"/>
              <a:gd name="connsiteY26" fmla="*/ 273299 h 1403376"/>
              <a:gd name="connsiteX27" fmla="*/ 1117953 w 2664208"/>
              <a:gd name="connsiteY27" fmla="*/ 292349 h 1403376"/>
              <a:gd name="connsiteX28" fmla="*/ 1184628 w 2664208"/>
              <a:gd name="connsiteY28" fmla="*/ 301874 h 1403376"/>
              <a:gd name="connsiteX29" fmla="*/ 1232253 w 2664208"/>
              <a:gd name="connsiteY29" fmla="*/ 308224 h 1403376"/>
              <a:gd name="connsiteX30" fmla="*/ 1254478 w 2664208"/>
              <a:gd name="connsiteY30" fmla="*/ 298699 h 1403376"/>
              <a:gd name="connsiteX31" fmla="*/ 1298928 w 2664208"/>
              <a:gd name="connsiteY31" fmla="*/ 308224 h 1403376"/>
              <a:gd name="connsiteX32" fmla="*/ 1340203 w 2664208"/>
              <a:gd name="connsiteY32" fmla="*/ 317749 h 1403376"/>
              <a:gd name="connsiteX33" fmla="*/ 1384653 w 2664208"/>
              <a:gd name="connsiteY33" fmla="*/ 317749 h 1403376"/>
              <a:gd name="connsiteX34" fmla="*/ 1419578 w 2664208"/>
              <a:gd name="connsiteY34" fmla="*/ 308224 h 1403376"/>
              <a:gd name="connsiteX35" fmla="*/ 1432278 w 2664208"/>
              <a:gd name="connsiteY35" fmla="*/ 289174 h 1403376"/>
              <a:gd name="connsiteX36" fmla="*/ 1425928 w 2664208"/>
              <a:gd name="connsiteY36" fmla="*/ 270124 h 1403376"/>
              <a:gd name="connsiteX37" fmla="*/ 1432278 w 2664208"/>
              <a:gd name="connsiteY37" fmla="*/ 251074 h 1403376"/>
              <a:gd name="connsiteX38" fmla="*/ 1457678 w 2664208"/>
              <a:gd name="connsiteY38" fmla="*/ 260599 h 1403376"/>
              <a:gd name="connsiteX39" fmla="*/ 1476728 w 2664208"/>
              <a:gd name="connsiteY39" fmla="*/ 289174 h 1403376"/>
              <a:gd name="connsiteX40" fmla="*/ 1505303 w 2664208"/>
              <a:gd name="connsiteY40" fmla="*/ 305049 h 1403376"/>
              <a:gd name="connsiteX41" fmla="*/ 1540228 w 2664208"/>
              <a:gd name="connsiteY41" fmla="*/ 327274 h 1403376"/>
              <a:gd name="connsiteX42" fmla="*/ 1581503 w 2664208"/>
              <a:gd name="connsiteY42" fmla="*/ 352674 h 1403376"/>
              <a:gd name="connsiteX43" fmla="*/ 1613253 w 2664208"/>
              <a:gd name="connsiteY43" fmla="*/ 378074 h 1403376"/>
              <a:gd name="connsiteX44" fmla="*/ 1651353 w 2664208"/>
              <a:gd name="connsiteY44" fmla="*/ 387599 h 1403376"/>
              <a:gd name="connsiteX45" fmla="*/ 1673578 w 2664208"/>
              <a:gd name="connsiteY45" fmla="*/ 393949 h 1403376"/>
              <a:gd name="connsiteX46" fmla="*/ 1711678 w 2664208"/>
              <a:gd name="connsiteY46" fmla="*/ 425699 h 1403376"/>
              <a:gd name="connsiteX47" fmla="*/ 1733903 w 2664208"/>
              <a:gd name="connsiteY47" fmla="*/ 451099 h 1403376"/>
              <a:gd name="connsiteX48" fmla="*/ 1762478 w 2664208"/>
              <a:gd name="connsiteY48" fmla="*/ 419349 h 1403376"/>
              <a:gd name="connsiteX49" fmla="*/ 1791053 w 2664208"/>
              <a:gd name="connsiteY49" fmla="*/ 425699 h 1403376"/>
              <a:gd name="connsiteX50" fmla="*/ 1829153 w 2664208"/>
              <a:gd name="connsiteY50" fmla="*/ 432049 h 1403376"/>
              <a:gd name="connsiteX51" fmla="*/ 1867253 w 2664208"/>
              <a:gd name="connsiteY51" fmla="*/ 409824 h 1403376"/>
              <a:gd name="connsiteX52" fmla="*/ 1899003 w 2664208"/>
              <a:gd name="connsiteY52" fmla="*/ 425699 h 1403376"/>
              <a:gd name="connsiteX53" fmla="*/ 1899003 w 2664208"/>
              <a:gd name="connsiteY53" fmla="*/ 454274 h 1403376"/>
              <a:gd name="connsiteX54" fmla="*/ 1908528 w 2664208"/>
              <a:gd name="connsiteY54" fmla="*/ 486024 h 1403376"/>
              <a:gd name="connsiteX55" fmla="*/ 1921228 w 2664208"/>
              <a:gd name="connsiteY55" fmla="*/ 524124 h 1403376"/>
              <a:gd name="connsiteX56" fmla="*/ 1924403 w 2664208"/>
              <a:gd name="connsiteY56" fmla="*/ 552699 h 1403376"/>
              <a:gd name="connsiteX57" fmla="*/ 2013303 w 2664208"/>
              <a:gd name="connsiteY57" fmla="*/ 590799 h 1403376"/>
              <a:gd name="connsiteX58" fmla="*/ 2045053 w 2664208"/>
              <a:gd name="connsiteY58" fmla="*/ 581274 h 1403376"/>
              <a:gd name="connsiteX59" fmla="*/ 2079978 w 2664208"/>
              <a:gd name="connsiteY59" fmla="*/ 568574 h 1403376"/>
              <a:gd name="connsiteX60" fmla="*/ 2108553 w 2664208"/>
              <a:gd name="connsiteY60" fmla="*/ 552699 h 1403376"/>
              <a:gd name="connsiteX61" fmla="*/ 2156178 w 2664208"/>
              <a:gd name="connsiteY61" fmla="*/ 581274 h 1403376"/>
              <a:gd name="connsiteX62" fmla="*/ 2191103 w 2664208"/>
              <a:gd name="connsiteY62" fmla="*/ 581274 h 1403376"/>
              <a:gd name="connsiteX63" fmla="*/ 2206978 w 2664208"/>
              <a:gd name="connsiteY63" fmla="*/ 597149 h 1403376"/>
              <a:gd name="connsiteX64" fmla="*/ 2203803 w 2664208"/>
              <a:gd name="connsiteY64" fmla="*/ 638424 h 1403376"/>
              <a:gd name="connsiteX65" fmla="*/ 2254603 w 2664208"/>
              <a:gd name="connsiteY65" fmla="*/ 647949 h 1403376"/>
              <a:gd name="connsiteX66" fmla="*/ 2305403 w 2664208"/>
              <a:gd name="connsiteY66" fmla="*/ 647949 h 1403376"/>
              <a:gd name="connsiteX67" fmla="*/ 2324453 w 2664208"/>
              <a:gd name="connsiteY67" fmla="*/ 679699 h 1403376"/>
              <a:gd name="connsiteX68" fmla="*/ 2324453 w 2664208"/>
              <a:gd name="connsiteY68" fmla="*/ 724149 h 1403376"/>
              <a:gd name="connsiteX69" fmla="*/ 2343503 w 2664208"/>
              <a:gd name="connsiteY69" fmla="*/ 759074 h 1403376"/>
              <a:gd name="connsiteX70" fmla="*/ 2365728 w 2664208"/>
              <a:gd name="connsiteY70" fmla="*/ 774949 h 1403376"/>
              <a:gd name="connsiteX71" fmla="*/ 2407003 w 2664208"/>
              <a:gd name="connsiteY71" fmla="*/ 793999 h 1403376"/>
              <a:gd name="connsiteX72" fmla="*/ 2464153 w 2664208"/>
              <a:gd name="connsiteY72" fmla="*/ 825749 h 1403376"/>
              <a:gd name="connsiteX73" fmla="*/ 2486378 w 2664208"/>
              <a:gd name="connsiteY73" fmla="*/ 838449 h 1403376"/>
              <a:gd name="connsiteX74" fmla="*/ 2572103 w 2664208"/>
              <a:gd name="connsiteY74" fmla="*/ 854324 h 1403376"/>
              <a:gd name="connsiteX75" fmla="*/ 2622903 w 2664208"/>
              <a:gd name="connsiteY75" fmla="*/ 870199 h 1403376"/>
              <a:gd name="connsiteX76" fmla="*/ 2651478 w 2664208"/>
              <a:gd name="connsiteY76" fmla="*/ 889249 h 1403376"/>
              <a:gd name="connsiteX77" fmla="*/ 2664178 w 2664208"/>
              <a:gd name="connsiteY77" fmla="*/ 901949 h 1403376"/>
              <a:gd name="connsiteX78" fmla="*/ 2648303 w 2664208"/>
              <a:gd name="connsiteY78" fmla="*/ 927349 h 1403376"/>
              <a:gd name="connsiteX79" fmla="*/ 2603853 w 2664208"/>
              <a:gd name="connsiteY79" fmla="*/ 933699 h 1403376"/>
              <a:gd name="connsiteX80" fmla="*/ 2514953 w 2664208"/>
              <a:gd name="connsiteY80" fmla="*/ 968624 h 1403376"/>
              <a:gd name="connsiteX81" fmla="*/ 2489553 w 2664208"/>
              <a:gd name="connsiteY81" fmla="*/ 981324 h 1403376"/>
              <a:gd name="connsiteX82" fmla="*/ 2391128 w 2664208"/>
              <a:gd name="connsiteY82" fmla="*/ 984499 h 1403376"/>
              <a:gd name="connsiteX83" fmla="*/ 2349853 w 2664208"/>
              <a:gd name="connsiteY83" fmla="*/ 943224 h 1403376"/>
              <a:gd name="connsiteX84" fmla="*/ 2276828 w 2664208"/>
              <a:gd name="connsiteY84" fmla="*/ 936874 h 1403376"/>
              <a:gd name="connsiteX85" fmla="*/ 2241903 w 2664208"/>
              <a:gd name="connsiteY85" fmla="*/ 924174 h 1403376"/>
              <a:gd name="connsiteX86" fmla="*/ 2159353 w 2664208"/>
              <a:gd name="connsiteY86" fmla="*/ 924174 h 1403376"/>
              <a:gd name="connsiteX87" fmla="*/ 2108553 w 2664208"/>
              <a:gd name="connsiteY87" fmla="*/ 908299 h 1403376"/>
              <a:gd name="connsiteX88" fmla="*/ 2089503 w 2664208"/>
              <a:gd name="connsiteY88" fmla="*/ 892424 h 1403376"/>
              <a:gd name="connsiteX89" fmla="*/ 2054578 w 2664208"/>
              <a:gd name="connsiteY89" fmla="*/ 908299 h 1403376"/>
              <a:gd name="connsiteX90" fmla="*/ 2022828 w 2664208"/>
              <a:gd name="connsiteY90" fmla="*/ 886074 h 1403376"/>
              <a:gd name="connsiteX91" fmla="*/ 1952978 w 2664208"/>
              <a:gd name="connsiteY91" fmla="*/ 876549 h 1403376"/>
              <a:gd name="connsiteX92" fmla="*/ 1895828 w 2664208"/>
              <a:gd name="connsiteY92" fmla="*/ 882899 h 1403376"/>
              <a:gd name="connsiteX93" fmla="*/ 1810103 w 2664208"/>
              <a:gd name="connsiteY93" fmla="*/ 895599 h 1403376"/>
              <a:gd name="connsiteX94" fmla="*/ 1727553 w 2664208"/>
              <a:gd name="connsiteY94" fmla="*/ 901949 h 1403376"/>
              <a:gd name="connsiteX95" fmla="*/ 1740253 w 2664208"/>
              <a:gd name="connsiteY95" fmla="*/ 946399 h 1403376"/>
              <a:gd name="connsiteX96" fmla="*/ 1683103 w 2664208"/>
              <a:gd name="connsiteY96" fmla="*/ 1003549 h 1403376"/>
              <a:gd name="connsiteX97" fmla="*/ 1657703 w 2664208"/>
              <a:gd name="connsiteY97" fmla="*/ 1054349 h 1403376"/>
              <a:gd name="connsiteX98" fmla="*/ 1648178 w 2664208"/>
              <a:gd name="connsiteY98" fmla="*/ 1101974 h 1403376"/>
              <a:gd name="connsiteX99" fmla="*/ 1600553 w 2664208"/>
              <a:gd name="connsiteY99" fmla="*/ 1127374 h 1403376"/>
              <a:gd name="connsiteX100" fmla="*/ 1594203 w 2664208"/>
              <a:gd name="connsiteY100" fmla="*/ 1194049 h 1403376"/>
              <a:gd name="connsiteX101" fmla="*/ 1562453 w 2664208"/>
              <a:gd name="connsiteY101" fmla="*/ 1244849 h 1403376"/>
              <a:gd name="connsiteX102" fmla="*/ 1508478 w 2664208"/>
              <a:gd name="connsiteY102" fmla="*/ 1298824 h 1403376"/>
              <a:gd name="connsiteX103" fmla="*/ 1432278 w 2664208"/>
              <a:gd name="connsiteY103" fmla="*/ 1394074 h 1403376"/>
              <a:gd name="connsiteX104" fmla="*/ 1159228 w 2664208"/>
              <a:gd name="connsiteY104" fmla="*/ 1397249 h 1403376"/>
              <a:gd name="connsiteX105" fmla="*/ 1121128 w 2664208"/>
              <a:gd name="connsiteY105" fmla="*/ 1371849 h 1403376"/>
              <a:gd name="connsiteX106" fmla="*/ 1073503 w 2664208"/>
              <a:gd name="connsiteY106" fmla="*/ 1340099 h 1403376"/>
              <a:gd name="connsiteX107" fmla="*/ 1038578 w 2664208"/>
              <a:gd name="connsiteY107" fmla="*/ 1289299 h 1403376"/>
              <a:gd name="connsiteX108" fmla="*/ 994128 w 2664208"/>
              <a:gd name="connsiteY108" fmla="*/ 1228974 h 1403376"/>
              <a:gd name="connsiteX109" fmla="*/ 936978 w 2664208"/>
              <a:gd name="connsiteY109" fmla="*/ 1194049 h 1403376"/>
              <a:gd name="connsiteX110" fmla="*/ 870303 w 2664208"/>
              <a:gd name="connsiteY110" fmla="*/ 1165474 h 1403376"/>
              <a:gd name="connsiteX111" fmla="*/ 806803 w 2664208"/>
              <a:gd name="connsiteY111" fmla="*/ 1127374 h 1403376"/>
              <a:gd name="connsiteX112" fmla="*/ 752828 w 2664208"/>
              <a:gd name="connsiteY112" fmla="*/ 1079749 h 1403376"/>
              <a:gd name="connsiteX113" fmla="*/ 705203 w 2664208"/>
              <a:gd name="connsiteY113" fmla="*/ 1006724 h 1403376"/>
              <a:gd name="connsiteX114" fmla="*/ 657578 w 2664208"/>
              <a:gd name="connsiteY114" fmla="*/ 994024 h 1403376"/>
              <a:gd name="connsiteX115" fmla="*/ 575028 w 2664208"/>
              <a:gd name="connsiteY115" fmla="*/ 943224 h 1403376"/>
              <a:gd name="connsiteX116" fmla="*/ 505178 w 2664208"/>
              <a:gd name="connsiteY116" fmla="*/ 867024 h 1403376"/>
              <a:gd name="connsiteX117" fmla="*/ 451203 w 2664208"/>
              <a:gd name="connsiteY117" fmla="*/ 813049 h 1403376"/>
              <a:gd name="connsiteX118" fmla="*/ 365478 w 2664208"/>
              <a:gd name="connsiteY118" fmla="*/ 746374 h 1403376"/>
              <a:gd name="connsiteX119" fmla="*/ 305153 w 2664208"/>
              <a:gd name="connsiteY119" fmla="*/ 682874 h 1403376"/>
              <a:gd name="connsiteX120" fmla="*/ 270228 w 2664208"/>
              <a:gd name="connsiteY120" fmla="*/ 651124 h 1403376"/>
              <a:gd name="connsiteX121" fmla="*/ 190853 w 2664208"/>
              <a:gd name="connsiteY121" fmla="*/ 609849 h 1403376"/>
              <a:gd name="connsiteX122" fmla="*/ 101953 w 2664208"/>
              <a:gd name="connsiteY122" fmla="*/ 543174 h 1403376"/>
              <a:gd name="connsiteX123" fmla="*/ 70203 w 2664208"/>
              <a:gd name="connsiteY123" fmla="*/ 517774 h 1403376"/>
              <a:gd name="connsiteX124" fmla="*/ 353 w 2664208"/>
              <a:gd name="connsiteY124" fmla="*/ 460624 h 1403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2664208" h="1403376">
                <a:moveTo>
                  <a:pt x="353" y="460624"/>
                </a:moveTo>
                <a:cubicBezTo>
                  <a:pt x="-3880" y="434695"/>
                  <a:pt x="31045" y="387599"/>
                  <a:pt x="44803" y="362199"/>
                </a:cubicBezTo>
                <a:cubicBezTo>
                  <a:pt x="58561" y="336799"/>
                  <a:pt x="72849" y="325157"/>
                  <a:pt x="82903" y="308224"/>
                </a:cubicBezTo>
                <a:cubicBezTo>
                  <a:pt x="92957" y="291291"/>
                  <a:pt x="94016" y="278590"/>
                  <a:pt x="105128" y="260599"/>
                </a:cubicBezTo>
                <a:cubicBezTo>
                  <a:pt x="116240" y="242608"/>
                  <a:pt x="133174" y="217736"/>
                  <a:pt x="149578" y="200274"/>
                </a:cubicBezTo>
                <a:cubicBezTo>
                  <a:pt x="165982" y="182811"/>
                  <a:pt x="183445" y="169053"/>
                  <a:pt x="203553" y="155824"/>
                </a:cubicBezTo>
                <a:cubicBezTo>
                  <a:pt x="223661" y="142595"/>
                  <a:pt x="248003" y="129366"/>
                  <a:pt x="270228" y="120899"/>
                </a:cubicBezTo>
                <a:cubicBezTo>
                  <a:pt x="292453" y="112432"/>
                  <a:pt x="327378" y="108728"/>
                  <a:pt x="336903" y="105024"/>
                </a:cubicBezTo>
                <a:cubicBezTo>
                  <a:pt x="346428" y="101320"/>
                  <a:pt x="322086" y="97087"/>
                  <a:pt x="327378" y="98674"/>
                </a:cubicBezTo>
                <a:cubicBezTo>
                  <a:pt x="332670" y="100261"/>
                  <a:pt x="352249" y="109257"/>
                  <a:pt x="368653" y="114549"/>
                </a:cubicBezTo>
                <a:cubicBezTo>
                  <a:pt x="385057" y="119841"/>
                  <a:pt x="405695" y="127778"/>
                  <a:pt x="425803" y="130424"/>
                </a:cubicBezTo>
                <a:cubicBezTo>
                  <a:pt x="445911" y="133070"/>
                  <a:pt x="470253" y="130953"/>
                  <a:pt x="489303" y="130424"/>
                </a:cubicBezTo>
                <a:cubicBezTo>
                  <a:pt x="508353" y="129895"/>
                  <a:pt x="528461" y="135186"/>
                  <a:pt x="540103" y="127249"/>
                </a:cubicBezTo>
                <a:cubicBezTo>
                  <a:pt x="551745" y="119311"/>
                  <a:pt x="553332" y="97086"/>
                  <a:pt x="559153" y="82799"/>
                </a:cubicBezTo>
                <a:cubicBezTo>
                  <a:pt x="564974" y="68512"/>
                  <a:pt x="561270" y="55282"/>
                  <a:pt x="575028" y="41524"/>
                </a:cubicBezTo>
                <a:cubicBezTo>
                  <a:pt x="588786" y="27766"/>
                  <a:pt x="625828" y="2895"/>
                  <a:pt x="641703" y="249"/>
                </a:cubicBezTo>
                <a:cubicBezTo>
                  <a:pt x="657578" y="-2397"/>
                  <a:pt x="659695" y="16653"/>
                  <a:pt x="670278" y="25649"/>
                </a:cubicBezTo>
                <a:cubicBezTo>
                  <a:pt x="680861" y="34645"/>
                  <a:pt x="689857" y="45757"/>
                  <a:pt x="705203" y="54224"/>
                </a:cubicBezTo>
                <a:cubicBezTo>
                  <a:pt x="720549" y="62691"/>
                  <a:pt x="747007" y="70628"/>
                  <a:pt x="762353" y="76449"/>
                </a:cubicBezTo>
                <a:cubicBezTo>
                  <a:pt x="777699" y="82270"/>
                  <a:pt x="779816" y="81741"/>
                  <a:pt x="797278" y="89149"/>
                </a:cubicBezTo>
                <a:cubicBezTo>
                  <a:pt x="814740" y="96557"/>
                  <a:pt x="848607" y="110316"/>
                  <a:pt x="867128" y="120899"/>
                </a:cubicBezTo>
                <a:cubicBezTo>
                  <a:pt x="885649" y="131482"/>
                  <a:pt x="894645" y="144182"/>
                  <a:pt x="908403" y="152649"/>
                </a:cubicBezTo>
                <a:cubicBezTo>
                  <a:pt x="922161" y="161116"/>
                  <a:pt x="933274" y="165878"/>
                  <a:pt x="949678" y="171699"/>
                </a:cubicBezTo>
                <a:cubicBezTo>
                  <a:pt x="966082" y="177520"/>
                  <a:pt x="989895" y="180166"/>
                  <a:pt x="1006828" y="187574"/>
                </a:cubicBezTo>
                <a:cubicBezTo>
                  <a:pt x="1023761" y="194982"/>
                  <a:pt x="1042282" y="207153"/>
                  <a:pt x="1051278" y="216149"/>
                </a:cubicBezTo>
                <a:cubicBezTo>
                  <a:pt x="1060274" y="225145"/>
                  <a:pt x="1057099" y="232024"/>
                  <a:pt x="1060803" y="241549"/>
                </a:cubicBezTo>
                <a:cubicBezTo>
                  <a:pt x="1064507" y="251074"/>
                  <a:pt x="1063978" y="264832"/>
                  <a:pt x="1073503" y="273299"/>
                </a:cubicBezTo>
                <a:cubicBezTo>
                  <a:pt x="1083028" y="281766"/>
                  <a:pt x="1099432" y="287586"/>
                  <a:pt x="1117953" y="292349"/>
                </a:cubicBezTo>
                <a:cubicBezTo>
                  <a:pt x="1136474" y="297112"/>
                  <a:pt x="1184628" y="301874"/>
                  <a:pt x="1184628" y="301874"/>
                </a:cubicBezTo>
                <a:cubicBezTo>
                  <a:pt x="1203678" y="304520"/>
                  <a:pt x="1220611" y="308753"/>
                  <a:pt x="1232253" y="308224"/>
                </a:cubicBezTo>
                <a:cubicBezTo>
                  <a:pt x="1243895" y="307695"/>
                  <a:pt x="1243366" y="298699"/>
                  <a:pt x="1254478" y="298699"/>
                </a:cubicBezTo>
                <a:cubicBezTo>
                  <a:pt x="1265590" y="298699"/>
                  <a:pt x="1298928" y="308224"/>
                  <a:pt x="1298928" y="308224"/>
                </a:cubicBezTo>
                <a:cubicBezTo>
                  <a:pt x="1313215" y="311399"/>
                  <a:pt x="1325916" y="316162"/>
                  <a:pt x="1340203" y="317749"/>
                </a:cubicBezTo>
                <a:cubicBezTo>
                  <a:pt x="1354490" y="319336"/>
                  <a:pt x="1371424" y="319336"/>
                  <a:pt x="1384653" y="317749"/>
                </a:cubicBezTo>
                <a:cubicBezTo>
                  <a:pt x="1397882" y="316162"/>
                  <a:pt x="1411641" y="312986"/>
                  <a:pt x="1419578" y="308224"/>
                </a:cubicBezTo>
                <a:cubicBezTo>
                  <a:pt x="1427516" y="303461"/>
                  <a:pt x="1431220" y="295524"/>
                  <a:pt x="1432278" y="289174"/>
                </a:cubicBezTo>
                <a:cubicBezTo>
                  <a:pt x="1433336" y="282824"/>
                  <a:pt x="1425928" y="276474"/>
                  <a:pt x="1425928" y="270124"/>
                </a:cubicBezTo>
                <a:cubicBezTo>
                  <a:pt x="1425928" y="263774"/>
                  <a:pt x="1426986" y="252661"/>
                  <a:pt x="1432278" y="251074"/>
                </a:cubicBezTo>
                <a:cubicBezTo>
                  <a:pt x="1437570" y="249487"/>
                  <a:pt x="1450270" y="254249"/>
                  <a:pt x="1457678" y="260599"/>
                </a:cubicBezTo>
                <a:cubicBezTo>
                  <a:pt x="1465086" y="266949"/>
                  <a:pt x="1468791" y="281766"/>
                  <a:pt x="1476728" y="289174"/>
                </a:cubicBezTo>
                <a:cubicBezTo>
                  <a:pt x="1484666" y="296582"/>
                  <a:pt x="1494720" y="298699"/>
                  <a:pt x="1505303" y="305049"/>
                </a:cubicBezTo>
                <a:cubicBezTo>
                  <a:pt x="1515886" y="311399"/>
                  <a:pt x="1540228" y="327274"/>
                  <a:pt x="1540228" y="327274"/>
                </a:cubicBezTo>
                <a:cubicBezTo>
                  <a:pt x="1552928" y="335211"/>
                  <a:pt x="1569332" y="344207"/>
                  <a:pt x="1581503" y="352674"/>
                </a:cubicBezTo>
                <a:cubicBezTo>
                  <a:pt x="1593674" y="361141"/>
                  <a:pt x="1601611" y="372253"/>
                  <a:pt x="1613253" y="378074"/>
                </a:cubicBezTo>
                <a:cubicBezTo>
                  <a:pt x="1624895" y="383895"/>
                  <a:pt x="1641299" y="384953"/>
                  <a:pt x="1651353" y="387599"/>
                </a:cubicBezTo>
                <a:cubicBezTo>
                  <a:pt x="1661407" y="390245"/>
                  <a:pt x="1663524" y="387599"/>
                  <a:pt x="1673578" y="393949"/>
                </a:cubicBezTo>
                <a:cubicBezTo>
                  <a:pt x="1683632" y="400299"/>
                  <a:pt x="1701624" y="416174"/>
                  <a:pt x="1711678" y="425699"/>
                </a:cubicBezTo>
                <a:cubicBezTo>
                  <a:pt x="1721732" y="435224"/>
                  <a:pt x="1725436" y="452157"/>
                  <a:pt x="1733903" y="451099"/>
                </a:cubicBezTo>
                <a:cubicBezTo>
                  <a:pt x="1742370" y="450041"/>
                  <a:pt x="1752953" y="423582"/>
                  <a:pt x="1762478" y="419349"/>
                </a:cubicBezTo>
                <a:cubicBezTo>
                  <a:pt x="1772003" y="415116"/>
                  <a:pt x="1779941" y="423582"/>
                  <a:pt x="1791053" y="425699"/>
                </a:cubicBezTo>
                <a:cubicBezTo>
                  <a:pt x="1802165" y="427816"/>
                  <a:pt x="1816453" y="434695"/>
                  <a:pt x="1829153" y="432049"/>
                </a:cubicBezTo>
                <a:cubicBezTo>
                  <a:pt x="1841853" y="429403"/>
                  <a:pt x="1855611" y="410882"/>
                  <a:pt x="1867253" y="409824"/>
                </a:cubicBezTo>
                <a:cubicBezTo>
                  <a:pt x="1878895" y="408766"/>
                  <a:pt x="1893711" y="418291"/>
                  <a:pt x="1899003" y="425699"/>
                </a:cubicBezTo>
                <a:cubicBezTo>
                  <a:pt x="1904295" y="433107"/>
                  <a:pt x="1897416" y="444220"/>
                  <a:pt x="1899003" y="454274"/>
                </a:cubicBezTo>
                <a:cubicBezTo>
                  <a:pt x="1900590" y="464328"/>
                  <a:pt x="1904824" y="474382"/>
                  <a:pt x="1908528" y="486024"/>
                </a:cubicBezTo>
                <a:cubicBezTo>
                  <a:pt x="1912232" y="497666"/>
                  <a:pt x="1918582" y="513011"/>
                  <a:pt x="1921228" y="524124"/>
                </a:cubicBezTo>
                <a:cubicBezTo>
                  <a:pt x="1923874" y="535237"/>
                  <a:pt x="1909057" y="541587"/>
                  <a:pt x="1924403" y="552699"/>
                </a:cubicBezTo>
                <a:cubicBezTo>
                  <a:pt x="1939749" y="563811"/>
                  <a:pt x="1993195" y="586037"/>
                  <a:pt x="2013303" y="590799"/>
                </a:cubicBezTo>
                <a:cubicBezTo>
                  <a:pt x="2033411" y="595561"/>
                  <a:pt x="2033941" y="584978"/>
                  <a:pt x="2045053" y="581274"/>
                </a:cubicBezTo>
                <a:cubicBezTo>
                  <a:pt x="2056165" y="577570"/>
                  <a:pt x="2069395" y="573337"/>
                  <a:pt x="2079978" y="568574"/>
                </a:cubicBezTo>
                <a:cubicBezTo>
                  <a:pt x="2090561" y="563812"/>
                  <a:pt x="2095853" y="550582"/>
                  <a:pt x="2108553" y="552699"/>
                </a:cubicBezTo>
                <a:cubicBezTo>
                  <a:pt x="2121253" y="554816"/>
                  <a:pt x="2142420" y="576512"/>
                  <a:pt x="2156178" y="581274"/>
                </a:cubicBezTo>
                <a:cubicBezTo>
                  <a:pt x="2169936" y="586036"/>
                  <a:pt x="2182636" y="578628"/>
                  <a:pt x="2191103" y="581274"/>
                </a:cubicBezTo>
                <a:cubicBezTo>
                  <a:pt x="2199570" y="583920"/>
                  <a:pt x="2204861" y="587624"/>
                  <a:pt x="2206978" y="597149"/>
                </a:cubicBezTo>
                <a:cubicBezTo>
                  <a:pt x="2209095" y="606674"/>
                  <a:pt x="2195866" y="629957"/>
                  <a:pt x="2203803" y="638424"/>
                </a:cubicBezTo>
                <a:cubicBezTo>
                  <a:pt x="2211741" y="646891"/>
                  <a:pt x="2237670" y="646362"/>
                  <a:pt x="2254603" y="647949"/>
                </a:cubicBezTo>
                <a:cubicBezTo>
                  <a:pt x="2271536" y="649537"/>
                  <a:pt x="2293761" y="642657"/>
                  <a:pt x="2305403" y="647949"/>
                </a:cubicBezTo>
                <a:cubicBezTo>
                  <a:pt x="2317045" y="653241"/>
                  <a:pt x="2321278" y="666999"/>
                  <a:pt x="2324453" y="679699"/>
                </a:cubicBezTo>
                <a:cubicBezTo>
                  <a:pt x="2327628" y="692399"/>
                  <a:pt x="2321278" y="710920"/>
                  <a:pt x="2324453" y="724149"/>
                </a:cubicBezTo>
                <a:cubicBezTo>
                  <a:pt x="2327628" y="737378"/>
                  <a:pt x="2336624" y="750607"/>
                  <a:pt x="2343503" y="759074"/>
                </a:cubicBezTo>
                <a:cubicBezTo>
                  <a:pt x="2350382" y="767541"/>
                  <a:pt x="2355145" y="769128"/>
                  <a:pt x="2365728" y="774949"/>
                </a:cubicBezTo>
                <a:cubicBezTo>
                  <a:pt x="2376311" y="780770"/>
                  <a:pt x="2390599" y="785532"/>
                  <a:pt x="2407003" y="793999"/>
                </a:cubicBezTo>
                <a:cubicBezTo>
                  <a:pt x="2423407" y="802466"/>
                  <a:pt x="2450924" y="818341"/>
                  <a:pt x="2464153" y="825749"/>
                </a:cubicBezTo>
                <a:cubicBezTo>
                  <a:pt x="2477382" y="833157"/>
                  <a:pt x="2468386" y="833687"/>
                  <a:pt x="2486378" y="838449"/>
                </a:cubicBezTo>
                <a:cubicBezTo>
                  <a:pt x="2504370" y="843212"/>
                  <a:pt x="2549349" y="849032"/>
                  <a:pt x="2572103" y="854324"/>
                </a:cubicBezTo>
                <a:cubicBezTo>
                  <a:pt x="2594857" y="859616"/>
                  <a:pt x="2609674" y="864378"/>
                  <a:pt x="2622903" y="870199"/>
                </a:cubicBezTo>
                <a:cubicBezTo>
                  <a:pt x="2636132" y="876020"/>
                  <a:pt x="2644599" y="883957"/>
                  <a:pt x="2651478" y="889249"/>
                </a:cubicBezTo>
                <a:cubicBezTo>
                  <a:pt x="2658357" y="894541"/>
                  <a:pt x="2664707" y="895599"/>
                  <a:pt x="2664178" y="901949"/>
                </a:cubicBezTo>
                <a:cubicBezTo>
                  <a:pt x="2663649" y="908299"/>
                  <a:pt x="2658357" y="922057"/>
                  <a:pt x="2648303" y="927349"/>
                </a:cubicBezTo>
                <a:cubicBezTo>
                  <a:pt x="2638249" y="932641"/>
                  <a:pt x="2626078" y="926820"/>
                  <a:pt x="2603853" y="933699"/>
                </a:cubicBezTo>
                <a:cubicBezTo>
                  <a:pt x="2581628" y="940578"/>
                  <a:pt x="2534003" y="960687"/>
                  <a:pt x="2514953" y="968624"/>
                </a:cubicBezTo>
                <a:cubicBezTo>
                  <a:pt x="2495903" y="976561"/>
                  <a:pt x="2510190" y="978678"/>
                  <a:pt x="2489553" y="981324"/>
                </a:cubicBezTo>
                <a:cubicBezTo>
                  <a:pt x="2468916" y="983970"/>
                  <a:pt x="2414411" y="990849"/>
                  <a:pt x="2391128" y="984499"/>
                </a:cubicBezTo>
                <a:cubicBezTo>
                  <a:pt x="2367845" y="978149"/>
                  <a:pt x="2368903" y="951161"/>
                  <a:pt x="2349853" y="943224"/>
                </a:cubicBezTo>
                <a:cubicBezTo>
                  <a:pt x="2330803" y="935287"/>
                  <a:pt x="2294820" y="940049"/>
                  <a:pt x="2276828" y="936874"/>
                </a:cubicBezTo>
                <a:cubicBezTo>
                  <a:pt x="2258836" y="933699"/>
                  <a:pt x="2261482" y="926291"/>
                  <a:pt x="2241903" y="924174"/>
                </a:cubicBezTo>
                <a:cubicBezTo>
                  <a:pt x="2222324" y="922057"/>
                  <a:pt x="2181578" y="926820"/>
                  <a:pt x="2159353" y="924174"/>
                </a:cubicBezTo>
                <a:cubicBezTo>
                  <a:pt x="2137128" y="921528"/>
                  <a:pt x="2120195" y="913591"/>
                  <a:pt x="2108553" y="908299"/>
                </a:cubicBezTo>
                <a:cubicBezTo>
                  <a:pt x="2096911" y="903007"/>
                  <a:pt x="2098499" y="892424"/>
                  <a:pt x="2089503" y="892424"/>
                </a:cubicBezTo>
                <a:cubicBezTo>
                  <a:pt x="2080507" y="892424"/>
                  <a:pt x="2065690" y="909357"/>
                  <a:pt x="2054578" y="908299"/>
                </a:cubicBezTo>
                <a:cubicBezTo>
                  <a:pt x="2043466" y="907241"/>
                  <a:pt x="2039761" y="891366"/>
                  <a:pt x="2022828" y="886074"/>
                </a:cubicBezTo>
                <a:cubicBezTo>
                  <a:pt x="2005895" y="880782"/>
                  <a:pt x="1974145" y="877078"/>
                  <a:pt x="1952978" y="876549"/>
                </a:cubicBezTo>
                <a:cubicBezTo>
                  <a:pt x="1931811" y="876020"/>
                  <a:pt x="1919641" y="879724"/>
                  <a:pt x="1895828" y="882899"/>
                </a:cubicBezTo>
                <a:cubicBezTo>
                  <a:pt x="1872016" y="886074"/>
                  <a:pt x="1838149" y="892424"/>
                  <a:pt x="1810103" y="895599"/>
                </a:cubicBezTo>
                <a:cubicBezTo>
                  <a:pt x="1782057" y="898774"/>
                  <a:pt x="1739195" y="893482"/>
                  <a:pt x="1727553" y="901949"/>
                </a:cubicBezTo>
                <a:cubicBezTo>
                  <a:pt x="1715911" y="910416"/>
                  <a:pt x="1747661" y="929466"/>
                  <a:pt x="1740253" y="946399"/>
                </a:cubicBezTo>
                <a:cubicBezTo>
                  <a:pt x="1732845" y="963332"/>
                  <a:pt x="1696861" y="985557"/>
                  <a:pt x="1683103" y="1003549"/>
                </a:cubicBezTo>
                <a:cubicBezTo>
                  <a:pt x="1669345" y="1021541"/>
                  <a:pt x="1663524" y="1037945"/>
                  <a:pt x="1657703" y="1054349"/>
                </a:cubicBezTo>
                <a:cubicBezTo>
                  <a:pt x="1651882" y="1070753"/>
                  <a:pt x="1657703" y="1089803"/>
                  <a:pt x="1648178" y="1101974"/>
                </a:cubicBezTo>
                <a:cubicBezTo>
                  <a:pt x="1638653" y="1114145"/>
                  <a:pt x="1609549" y="1112028"/>
                  <a:pt x="1600553" y="1127374"/>
                </a:cubicBezTo>
                <a:cubicBezTo>
                  <a:pt x="1591557" y="1142720"/>
                  <a:pt x="1600553" y="1174470"/>
                  <a:pt x="1594203" y="1194049"/>
                </a:cubicBezTo>
                <a:cubicBezTo>
                  <a:pt x="1587853" y="1213628"/>
                  <a:pt x="1576740" y="1227387"/>
                  <a:pt x="1562453" y="1244849"/>
                </a:cubicBezTo>
                <a:cubicBezTo>
                  <a:pt x="1548166" y="1262311"/>
                  <a:pt x="1530174" y="1273953"/>
                  <a:pt x="1508478" y="1298824"/>
                </a:cubicBezTo>
                <a:cubicBezTo>
                  <a:pt x="1486782" y="1323695"/>
                  <a:pt x="1490486" y="1377670"/>
                  <a:pt x="1432278" y="1394074"/>
                </a:cubicBezTo>
                <a:cubicBezTo>
                  <a:pt x="1374070" y="1410478"/>
                  <a:pt x="1211086" y="1400953"/>
                  <a:pt x="1159228" y="1397249"/>
                </a:cubicBezTo>
                <a:cubicBezTo>
                  <a:pt x="1107370" y="1393545"/>
                  <a:pt x="1121128" y="1371849"/>
                  <a:pt x="1121128" y="1371849"/>
                </a:cubicBezTo>
                <a:cubicBezTo>
                  <a:pt x="1106841" y="1362324"/>
                  <a:pt x="1087261" y="1353857"/>
                  <a:pt x="1073503" y="1340099"/>
                </a:cubicBezTo>
                <a:cubicBezTo>
                  <a:pt x="1059745" y="1326341"/>
                  <a:pt x="1051807" y="1307820"/>
                  <a:pt x="1038578" y="1289299"/>
                </a:cubicBezTo>
                <a:cubicBezTo>
                  <a:pt x="1025349" y="1270778"/>
                  <a:pt x="1011061" y="1244849"/>
                  <a:pt x="994128" y="1228974"/>
                </a:cubicBezTo>
                <a:cubicBezTo>
                  <a:pt x="977195" y="1213099"/>
                  <a:pt x="957616" y="1204632"/>
                  <a:pt x="936978" y="1194049"/>
                </a:cubicBezTo>
                <a:cubicBezTo>
                  <a:pt x="916341" y="1183466"/>
                  <a:pt x="891999" y="1176586"/>
                  <a:pt x="870303" y="1165474"/>
                </a:cubicBezTo>
                <a:cubicBezTo>
                  <a:pt x="848607" y="1154362"/>
                  <a:pt x="826382" y="1141661"/>
                  <a:pt x="806803" y="1127374"/>
                </a:cubicBezTo>
                <a:cubicBezTo>
                  <a:pt x="787224" y="1113087"/>
                  <a:pt x="769761" y="1099857"/>
                  <a:pt x="752828" y="1079749"/>
                </a:cubicBezTo>
                <a:cubicBezTo>
                  <a:pt x="735895" y="1059641"/>
                  <a:pt x="721078" y="1021012"/>
                  <a:pt x="705203" y="1006724"/>
                </a:cubicBezTo>
                <a:cubicBezTo>
                  <a:pt x="689328" y="992437"/>
                  <a:pt x="679274" y="1004607"/>
                  <a:pt x="657578" y="994024"/>
                </a:cubicBezTo>
                <a:cubicBezTo>
                  <a:pt x="635882" y="983441"/>
                  <a:pt x="600428" y="964391"/>
                  <a:pt x="575028" y="943224"/>
                </a:cubicBezTo>
                <a:cubicBezTo>
                  <a:pt x="549628" y="922057"/>
                  <a:pt x="525816" y="888720"/>
                  <a:pt x="505178" y="867024"/>
                </a:cubicBezTo>
                <a:cubicBezTo>
                  <a:pt x="484541" y="845328"/>
                  <a:pt x="474486" y="833157"/>
                  <a:pt x="451203" y="813049"/>
                </a:cubicBezTo>
                <a:cubicBezTo>
                  <a:pt x="427920" y="792941"/>
                  <a:pt x="389819" y="768070"/>
                  <a:pt x="365478" y="746374"/>
                </a:cubicBezTo>
                <a:cubicBezTo>
                  <a:pt x="341137" y="724678"/>
                  <a:pt x="321028" y="698749"/>
                  <a:pt x="305153" y="682874"/>
                </a:cubicBezTo>
                <a:cubicBezTo>
                  <a:pt x="289278" y="666999"/>
                  <a:pt x="289278" y="663295"/>
                  <a:pt x="270228" y="651124"/>
                </a:cubicBezTo>
                <a:cubicBezTo>
                  <a:pt x="251178" y="638953"/>
                  <a:pt x="218899" y="627841"/>
                  <a:pt x="190853" y="609849"/>
                </a:cubicBezTo>
                <a:cubicBezTo>
                  <a:pt x="162807" y="591857"/>
                  <a:pt x="122061" y="558520"/>
                  <a:pt x="101953" y="543174"/>
                </a:cubicBezTo>
                <a:cubicBezTo>
                  <a:pt x="81845" y="527828"/>
                  <a:pt x="87136" y="532061"/>
                  <a:pt x="70203" y="517774"/>
                </a:cubicBezTo>
                <a:cubicBezTo>
                  <a:pt x="53270" y="503487"/>
                  <a:pt x="4586" y="486553"/>
                  <a:pt x="353" y="460624"/>
                </a:cubicBezTo>
                <a:close/>
              </a:path>
            </a:pathLst>
          </a:custGeom>
          <a:solidFill>
            <a:srgbClr val="FF0000">
              <a:alpha val="58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/>
            <a:endParaRPr lang="ru-RU"/>
          </a:p>
        </p:txBody>
      </p:sp>
      <p:sp>
        <p:nvSpPr>
          <p:cNvPr id="333" name="Прямоугольник 332"/>
          <p:cNvSpPr/>
          <p:nvPr/>
        </p:nvSpPr>
        <p:spPr bwMode="auto">
          <a:xfrm>
            <a:off x="6511359" y="7735483"/>
            <a:ext cx="845005" cy="20662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462" tIns="39731" rIns="79462" bIns="39731" anchor="ctr"/>
          <a:lstStyle/>
          <a:p>
            <a:pPr algn="ctr">
              <a:defRPr/>
            </a:pP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6357/19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4" name="Прямоугольник 333"/>
          <p:cNvSpPr/>
          <p:nvPr/>
        </p:nvSpPr>
        <p:spPr>
          <a:xfrm>
            <a:off x="6276846" y="7942107"/>
            <a:ext cx="1079519" cy="126843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05945" tIns="52972" rIns="105945" bIns="52972" anchor="ctr"/>
          <a:lstStyle/>
          <a:p>
            <a:pPr algn="ctr"/>
            <a:r>
              <a:rPr lang="ru-RU" sz="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50 362/497 806</a:t>
            </a:r>
          </a:p>
        </p:txBody>
      </p:sp>
      <p:sp>
        <p:nvSpPr>
          <p:cNvPr id="335" name="TextBox 10"/>
          <p:cNvSpPr txBox="1"/>
          <p:nvPr/>
        </p:nvSpPr>
        <p:spPr>
          <a:xfrm>
            <a:off x="5931416" y="7471372"/>
            <a:ext cx="1159886" cy="23412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79462" tIns="39731" rIns="79462" bIns="39731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000" dirty="0"/>
              <a:t>МО Сочи</a:t>
            </a:r>
          </a:p>
        </p:txBody>
      </p:sp>
      <p:sp>
        <p:nvSpPr>
          <p:cNvPr id="336" name="Скругленный прямоугольник 335"/>
          <p:cNvSpPr/>
          <p:nvPr/>
        </p:nvSpPr>
        <p:spPr>
          <a:xfrm>
            <a:off x="6250244" y="7708777"/>
            <a:ext cx="261115" cy="2148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62%</a:t>
            </a:r>
          </a:p>
        </p:txBody>
      </p:sp>
      <p:sp>
        <p:nvSpPr>
          <p:cNvPr id="337" name="TextBox 23"/>
          <p:cNvSpPr txBox="1"/>
          <p:nvPr/>
        </p:nvSpPr>
        <p:spPr bwMode="auto">
          <a:xfrm>
            <a:off x="5570168" y="7704067"/>
            <a:ext cx="357833" cy="26248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" name="TextBox 23"/>
          <p:cNvSpPr txBox="1"/>
          <p:nvPr/>
        </p:nvSpPr>
        <p:spPr bwMode="auto">
          <a:xfrm>
            <a:off x="5836667" y="7701952"/>
            <a:ext cx="357749" cy="26248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39" name="Freeform 284"/>
          <p:cNvSpPr>
            <a:spLocks/>
          </p:cNvSpPr>
          <p:nvPr/>
        </p:nvSpPr>
        <p:spPr bwMode="auto">
          <a:xfrm rot="21126811">
            <a:off x="4238634" y="5909977"/>
            <a:ext cx="1930148" cy="1398671"/>
          </a:xfrm>
          <a:custGeom>
            <a:avLst/>
            <a:gdLst>
              <a:gd name="T0" fmla="*/ 95 w 289"/>
              <a:gd name="T1" fmla="*/ 9 h 213"/>
              <a:gd name="T2" fmla="*/ 114 w 289"/>
              <a:gd name="T3" fmla="*/ 34 h 213"/>
              <a:gd name="T4" fmla="*/ 109 w 289"/>
              <a:gd name="T5" fmla="*/ 40 h 213"/>
              <a:gd name="T6" fmla="*/ 94 w 289"/>
              <a:gd name="T7" fmla="*/ 43 h 213"/>
              <a:gd name="T8" fmla="*/ 117 w 289"/>
              <a:gd name="T9" fmla="*/ 50 h 213"/>
              <a:gd name="T10" fmla="*/ 128 w 289"/>
              <a:gd name="T11" fmla="*/ 53 h 213"/>
              <a:gd name="T12" fmla="*/ 135 w 289"/>
              <a:gd name="T13" fmla="*/ 56 h 213"/>
              <a:gd name="T14" fmla="*/ 145 w 289"/>
              <a:gd name="T15" fmla="*/ 35 h 213"/>
              <a:gd name="T16" fmla="*/ 163 w 289"/>
              <a:gd name="T17" fmla="*/ 32 h 213"/>
              <a:gd name="T18" fmla="*/ 202 w 289"/>
              <a:gd name="T19" fmla="*/ 47 h 213"/>
              <a:gd name="T20" fmla="*/ 224 w 289"/>
              <a:gd name="T21" fmla="*/ 62 h 213"/>
              <a:gd name="T22" fmla="*/ 242 w 289"/>
              <a:gd name="T23" fmla="*/ 70 h 213"/>
              <a:gd name="T24" fmla="*/ 265 w 289"/>
              <a:gd name="T25" fmla="*/ 85 h 213"/>
              <a:gd name="T26" fmla="*/ 265 w 289"/>
              <a:gd name="T27" fmla="*/ 97 h 213"/>
              <a:gd name="T28" fmla="*/ 289 w 289"/>
              <a:gd name="T29" fmla="*/ 110 h 213"/>
              <a:gd name="T30" fmla="*/ 284 w 289"/>
              <a:gd name="T31" fmla="*/ 135 h 213"/>
              <a:gd name="T32" fmla="*/ 286 w 289"/>
              <a:gd name="T33" fmla="*/ 171 h 213"/>
              <a:gd name="T34" fmla="*/ 261 w 289"/>
              <a:gd name="T35" fmla="*/ 196 h 213"/>
              <a:gd name="T36" fmla="*/ 239 w 289"/>
              <a:gd name="T37" fmla="*/ 180 h 213"/>
              <a:gd name="T38" fmla="*/ 226 w 289"/>
              <a:gd name="T39" fmla="*/ 201 h 213"/>
              <a:gd name="T40" fmla="*/ 194 w 289"/>
              <a:gd name="T41" fmla="*/ 198 h 213"/>
              <a:gd name="T42" fmla="*/ 180 w 289"/>
              <a:gd name="T43" fmla="*/ 201 h 213"/>
              <a:gd name="T44" fmla="*/ 155 w 289"/>
              <a:gd name="T45" fmla="*/ 213 h 213"/>
              <a:gd name="T46" fmla="*/ 148 w 289"/>
              <a:gd name="T47" fmla="*/ 201 h 213"/>
              <a:gd name="T48" fmla="*/ 139 w 289"/>
              <a:gd name="T49" fmla="*/ 188 h 213"/>
              <a:gd name="T50" fmla="*/ 132 w 289"/>
              <a:gd name="T51" fmla="*/ 182 h 213"/>
              <a:gd name="T52" fmla="*/ 125 w 289"/>
              <a:gd name="T53" fmla="*/ 182 h 213"/>
              <a:gd name="T54" fmla="*/ 122 w 289"/>
              <a:gd name="T55" fmla="*/ 169 h 213"/>
              <a:gd name="T56" fmla="*/ 116 w 289"/>
              <a:gd name="T57" fmla="*/ 157 h 213"/>
              <a:gd name="T58" fmla="*/ 104 w 289"/>
              <a:gd name="T59" fmla="*/ 148 h 213"/>
              <a:gd name="T60" fmla="*/ 94 w 289"/>
              <a:gd name="T61" fmla="*/ 145 h 213"/>
              <a:gd name="T62" fmla="*/ 78 w 289"/>
              <a:gd name="T63" fmla="*/ 136 h 213"/>
              <a:gd name="T64" fmla="*/ 73 w 289"/>
              <a:gd name="T65" fmla="*/ 135 h 213"/>
              <a:gd name="T66" fmla="*/ 69 w 289"/>
              <a:gd name="T67" fmla="*/ 126 h 213"/>
              <a:gd name="T68" fmla="*/ 65 w 289"/>
              <a:gd name="T69" fmla="*/ 116 h 213"/>
              <a:gd name="T70" fmla="*/ 59 w 289"/>
              <a:gd name="T71" fmla="*/ 104 h 213"/>
              <a:gd name="T72" fmla="*/ 41 w 289"/>
              <a:gd name="T73" fmla="*/ 88 h 213"/>
              <a:gd name="T74" fmla="*/ 28 w 289"/>
              <a:gd name="T75" fmla="*/ 85 h 213"/>
              <a:gd name="T76" fmla="*/ 18 w 289"/>
              <a:gd name="T77" fmla="*/ 81 h 213"/>
              <a:gd name="T78" fmla="*/ 2 w 289"/>
              <a:gd name="T79" fmla="*/ 72 h 213"/>
              <a:gd name="T80" fmla="*/ 4 w 289"/>
              <a:gd name="T81" fmla="*/ 62 h 213"/>
              <a:gd name="T82" fmla="*/ 7 w 289"/>
              <a:gd name="T83" fmla="*/ 47 h 213"/>
              <a:gd name="T84" fmla="*/ 21 w 289"/>
              <a:gd name="T85" fmla="*/ 26 h 213"/>
              <a:gd name="T86" fmla="*/ 25 w 289"/>
              <a:gd name="T87" fmla="*/ 16 h 213"/>
              <a:gd name="T88" fmla="*/ 28 w 289"/>
              <a:gd name="T89" fmla="*/ 7 h 213"/>
              <a:gd name="T90" fmla="*/ 41 w 289"/>
              <a:gd name="T91" fmla="*/ 3 h 213"/>
              <a:gd name="T92" fmla="*/ 59 w 289"/>
              <a:gd name="T93" fmla="*/ 4 h 213"/>
              <a:gd name="T94" fmla="*/ 78 w 289"/>
              <a:gd name="T95" fmla="*/ 3 h 213"/>
              <a:gd name="T96" fmla="*/ 87 w 289"/>
              <a:gd name="T97" fmla="*/ 6 h 2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9"/>
              <a:gd name="T148" fmla="*/ 0 h 213"/>
              <a:gd name="T149" fmla="*/ 289 w 289"/>
              <a:gd name="T150" fmla="*/ 213 h 21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9" h="213">
                <a:moveTo>
                  <a:pt x="87" y="6"/>
                </a:moveTo>
                <a:lnTo>
                  <a:pt x="88" y="9"/>
                </a:lnTo>
                <a:lnTo>
                  <a:pt x="89" y="10"/>
                </a:lnTo>
                <a:lnTo>
                  <a:pt x="95" y="9"/>
                </a:lnTo>
                <a:lnTo>
                  <a:pt x="98" y="10"/>
                </a:lnTo>
                <a:lnTo>
                  <a:pt x="101" y="12"/>
                </a:lnTo>
                <a:lnTo>
                  <a:pt x="104" y="16"/>
                </a:lnTo>
                <a:lnTo>
                  <a:pt x="114" y="34"/>
                </a:lnTo>
                <a:lnTo>
                  <a:pt x="113" y="38"/>
                </a:lnTo>
                <a:lnTo>
                  <a:pt x="109" y="35"/>
                </a:lnTo>
                <a:lnTo>
                  <a:pt x="109" y="37"/>
                </a:lnTo>
                <a:lnTo>
                  <a:pt x="109" y="40"/>
                </a:lnTo>
                <a:lnTo>
                  <a:pt x="107" y="41"/>
                </a:lnTo>
                <a:lnTo>
                  <a:pt x="97" y="41"/>
                </a:lnTo>
                <a:lnTo>
                  <a:pt x="94" y="41"/>
                </a:lnTo>
                <a:lnTo>
                  <a:pt x="94" y="43"/>
                </a:lnTo>
                <a:lnTo>
                  <a:pt x="95" y="44"/>
                </a:lnTo>
                <a:lnTo>
                  <a:pt x="113" y="54"/>
                </a:lnTo>
                <a:lnTo>
                  <a:pt x="117" y="53"/>
                </a:lnTo>
                <a:lnTo>
                  <a:pt x="117" y="50"/>
                </a:lnTo>
                <a:lnTo>
                  <a:pt x="119" y="50"/>
                </a:lnTo>
                <a:lnTo>
                  <a:pt x="122" y="48"/>
                </a:lnTo>
                <a:lnTo>
                  <a:pt x="126" y="50"/>
                </a:lnTo>
                <a:lnTo>
                  <a:pt x="128" y="53"/>
                </a:lnTo>
                <a:lnTo>
                  <a:pt x="128" y="56"/>
                </a:lnTo>
                <a:lnTo>
                  <a:pt x="125" y="60"/>
                </a:lnTo>
                <a:lnTo>
                  <a:pt x="126" y="62"/>
                </a:lnTo>
                <a:lnTo>
                  <a:pt x="135" y="56"/>
                </a:lnTo>
                <a:lnTo>
                  <a:pt x="139" y="50"/>
                </a:lnTo>
                <a:lnTo>
                  <a:pt x="138" y="44"/>
                </a:lnTo>
                <a:lnTo>
                  <a:pt x="142" y="41"/>
                </a:lnTo>
                <a:lnTo>
                  <a:pt x="145" y="35"/>
                </a:lnTo>
                <a:lnTo>
                  <a:pt x="150" y="34"/>
                </a:lnTo>
                <a:lnTo>
                  <a:pt x="152" y="34"/>
                </a:lnTo>
                <a:lnTo>
                  <a:pt x="155" y="35"/>
                </a:lnTo>
                <a:lnTo>
                  <a:pt x="163" y="32"/>
                </a:lnTo>
                <a:lnTo>
                  <a:pt x="172" y="38"/>
                </a:lnTo>
                <a:lnTo>
                  <a:pt x="179" y="40"/>
                </a:lnTo>
                <a:lnTo>
                  <a:pt x="195" y="45"/>
                </a:lnTo>
                <a:lnTo>
                  <a:pt x="202" y="47"/>
                </a:lnTo>
                <a:lnTo>
                  <a:pt x="208" y="51"/>
                </a:lnTo>
                <a:lnTo>
                  <a:pt x="214" y="54"/>
                </a:lnTo>
                <a:lnTo>
                  <a:pt x="220" y="57"/>
                </a:lnTo>
                <a:lnTo>
                  <a:pt x="224" y="62"/>
                </a:lnTo>
                <a:lnTo>
                  <a:pt x="235" y="60"/>
                </a:lnTo>
                <a:lnTo>
                  <a:pt x="237" y="62"/>
                </a:lnTo>
                <a:lnTo>
                  <a:pt x="240" y="66"/>
                </a:lnTo>
                <a:lnTo>
                  <a:pt x="242" y="70"/>
                </a:lnTo>
                <a:lnTo>
                  <a:pt x="246" y="73"/>
                </a:lnTo>
                <a:lnTo>
                  <a:pt x="254" y="76"/>
                </a:lnTo>
                <a:lnTo>
                  <a:pt x="257" y="78"/>
                </a:lnTo>
                <a:lnTo>
                  <a:pt x="265" y="85"/>
                </a:lnTo>
                <a:lnTo>
                  <a:pt x="265" y="88"/>
                </a:lnTo>
                <a:lnTo>
                  <a:pt x="262" y="91"/>
                </a:lnTo>
                <a:lnTo>
                  <a:pt x="262" y="94"/>
                </a:lnTo>
                <a:lnTo>
                  <a:pt x="265" y="97"/>
                </a:lnTo>
                <a:lnTo>
                  <a:pt x="268" y="100"/>
                </a:lnTo>
                <a:lnTo>
                  <a:pt x="270" y="106"/>
                </a:lnTo>
                <a:lnTo>
                  <a:pt x="277" y="108"/>
                </a:lnTo>
                <a:lnTo>
                  <a:pt x="289" y="110"/>
                </a:lnTo>
                <a:lnTo>
                  <a:pt x="289" y="114"/>
                </a:lnTo>
                <a:lnTo>
                  <a:pt x="289" y="120"/>
                </a:lnTo>
                <a:lnTo>
                  <a:pt x="287" y="123"/>
                </a:lnTo>
                <a:lnTo>
                  <a:pt x="284" y="135"/>
                </a:lnTo>
                <a:lnTo>
                  <a:pt x="276" y="145"/>
                </a:lnTo>
                <a:lnTo>
                  <a:pt x="284" y="158"/>
                </a:lnTo>
                <a:lnTo>
                  <a:pt x="284" y="166"/>
                </a:lnTo>
                <a:lnTo>
                  <a:pt x="286" y="171"/>
                </a:lnTo>
                <a:lnTo>
                  <a:pt x="287" y="177"/>
                </a:lnTo>
                <a:lnTo>
                  <a:pt x="287" y="183"/>
                </a:lnTo>
                <a:lnTo>
                  <a:pt x="286" y="186"/>
                </a:lnTo>
                <a:lnTo>
                  <a:pt x="261" y="196"/>
                </a:lnTo>
                <a:lnTo>
                  <a:pt x="254" y="188"/>
                </a:lnTo>
                <a:lnTo>
                  <a:pt x="242" y="176"/>
                </a:lnTo>
                <a:lnTo>
                  <a:pt x="240" y="179"/>
                </a:lnTo>
                <a:lnTo>
                  <a:pt x="239" y="180"/>
                </a:lnTo>
                <a:lnTo>
                  <a:pt x="237" y="185"/>
                </a:lnTo>
                <a:lnTo>
                  <a:pt x="229" y="186"/>
                </a:lnTo>
                <a:lnTo>
                  <a:pt x="226" y="189"/>
                </a:lnTo>
                <a:lnTo>
                  <a:pt x="226" y="201"/>
                </a:lnTo>
                <a:lnTo>
                  <a:pt x="221" y="205"/>
                </a:lnTo>
                <a:lnTo>
                  <a:pt x="202" y="205"/>
                </a:lnTo>
                <a:lnTo>
                  <a:pt x="198" y="204"/>
                </a:lnTo>
                <a:lnTo>
                  <a:pt x="194" y="198"/>
                </a:lnTo>
                <a:lnTo>
                  <a:pt x="191" y="195"/>
                </a:lnTo>
                <a:lnTo>
                  <a:pt x="188" y="195"/>
                </a:lnTo>
                <a:lnTo>
                  <a:pt x="182" y="195"/>
                </a:lnTo>
                <a:lnTo>
                  <a:pt x="180" y="201"/>
                </a:lnTo>
                <a:lnTo>
                  <a:pt x="177" y="199"/>
                </a:lnTo>
                <a:lnTo>
                  <a:pt x="166" y="207"/>
                </a:lnTo>
                <a:lnTo>
                  <a:pt x="161" y="205"/>
                </a:lnTo>
                <a:lnTo>
                  <a:pt x="155" y="213"/>
                </a:lnTo>
                <a:lnTo>
                  <a:pt x="154" y="211"/>
                </a:lnTo>
                <a:lnTo>
                  <a:pt x="152" y="210"/>
                </a:lnTo>
                <a:lnTo>
                  <a:pt x="151" y="204"/>
                </a:lnTo>
                <a:lnTo>
                  <a:pt x="148" y="201"/>
                </a:lnTo>
                <a:lnTo>
                  <a:pt x="144" y="196"/>
                </a:lnTo>
                <a:lnTo>
                  <a:pt x="141" y="191"/>
                </a:lnTo>
                <a:lnTo>
                  <a:pt x="139" y="189"/>
                </a:lnTo>
                <a:lnTo>
                  <a:pt x="139" y="188"/>
                </a:lnTo>
                <a:lnTo>
                  <a:pt x="138" y="186"/>
                </a:lnTo>
                <a:lnTo>
                  <a:pt x="135" y="183"/>
                </a:lnTo>
                <a:lnTo>
                  <a:pt x="135" y="182"/>
                </a:lnTo>
                <a:lnTo>
                  <a:pt x="132" y="182"/>
                </a:lnTo>
                <a:lnTo>
                  <a:pt x="129" y="180"/>
                </a:lnTo>
                <a:lnTo>
                  <a:pt x="128" y="180"/>
                </a:lnTo>
                <a:lnTo>
                  <a:pt x="126" y="182"/>
                </a:lnTo>
                <a:lnTo>
                  <a:pt x="125" y="182"/>
                </a:lnTo>
                <a:lnTo>
                  <a:pt x="122" y="179"/>
                </a:lnTo>
                <a:lnTo>
                  <a:pt x="122" y="177"/>
                </a:lnTo>
                <a:lnTo>
                  <a:pt x="122" y="173"/>
                </a:lnTo>
                <a:lnTo>
                  <a:pt x="122" y="169"/>
                </a:lnTo>
                <a:lnTo>
                  <a:pt x="120" y="166"/>
                </a:lnTo>
                <a:lnTo>
                  <a:pt x="120" y="163"/>
                </a:lnTo>
                <a:lnTo>
                  <a:pt x="117" y="160"/>
                </a:lnTo>
                <a:lnTo>
                  <a:pt x="116" y="157"/>
                </a:lnTo>
                <a:lnTo>
                  <a:pt x="113" y="155"/>
                </a:lnTo>
                <a:lnTo>
                  <a:pt x="110" y="151"/>
                </a:lnTo>
                <a:lnTo>
                  <a:pt x="107" y="149"/>
                </a:lnTo>
                <a:lnTo>
                  <a:pt x="104" y="148"/>
                </a:lnTo>
                <a:lnTo>
                  <a:pt x="101" y="149"/>
                </a:lnTo>
                <a:lnTo>
                  <a:pt x="100" y="148"/>
                </a:lnTo>
                <a:lnTo>
                  <a:pt x="97" y="147"/>
                </a:lnTo>
                <a:lnTo>
                  <a:pt x="94" y="145"/>
                </a:lnTo>
                <a:lnTo>
                  <a:pt x="89" y="141"/>
                </a:lnTo>
                <a:lnTo>
                  <a:pt x="84" y="141"/>
                </a:lnTo>
                <a:lnTo>
                  <a:pt x="81" y="139"/>
                </a:lnTo>
                <a:lnTo>
                  <a:pt x="78" y="136"/>
                </a:lnTo>
                <a:lnTo>
                  <a:pt x="76" y="136"/>
                </a:lnTo>
                <a:lnTo>
                  <a:pt x="75" y="136"/>
                </a:lnTo>
                <a:lnTo>
                  <a:pt x="75" y="135"/>
                </a:lnTo>
                <a:lnTo>
                  <a:pt x="73" y="135"/>
                </a:lnTo>
                <a:lnTo>
                  <a:pt x="72" y="133"/>
                </a:lnTo>
                <a:lnTo>
                  <a:pt x="72" y="132"/>
                </a:lnTo>
                <a:lnTo>
                  <a:pt x="70" y="128"/>
                </a:lnTo>
                <a:lnTo>
                  <a:pt x="69" y="126"/>
                </a:lnTo>
                <a:lnTo>
                  <a:pt x="67" y="122"/>
                </a:lnTo>
                <a:lnTo>
                  <a:pt x="67" y="119"/>
                </a:lnTo>
                <a:lnTo>
                  <a:pt x="66" y="116"/>
                </a:lnTo>
                <a:lnTo>
                  <a:pt x="65" y="116"/>
                </a:lnTo>
                <a:lnTo>
                  <a:pt x="62" y="114"/>
                </a:lnTo>
                <a:lnTo>
                  <a:pt x="62" y="111"/>
                </a:lnTo>
                <a:lnTo>
                  <a:pt x="60" y="108"/>
                </a:lnTo>
                <a:lnTo>
                  <a:pt x="59" y="104"/>
                </a:lnTo>
                <a:lnTo>
                  <a:pt x="57" y="101"/>
                </a:lnTo>
                <a:lnTo>
                  <a:pt x="51" y="95"/>
                </a:lnTo>
                <a:lnTo>
                  <a:pt x="44" y="89"/>
                </a:lnTo>
                <a:lnTo>
                  <a:pt x="41" y="88"/>
                </a:lnTo>
                <a:lnTo>
                  <a:pt x="40" y="86"/>
                </a:lnTo>
                <a:lnTo>
                  <a:pt x="37" y="86"/>
                </a:lnTo>
                <a:lnTo>
                  <a:pt x="32" y="86"/>
                </a:lnTo>
                <a:lnTo>
                  <a:pt x="28" y="85"/>
                </a:lnTo>
                <a:lnTo>
                  <a:pt x="26" y="84"/>
                </a:lnTo>
                <a:lnTo>
                  <a:pt x="25" y="84"/>
                </a:lnTo>
                <a:lnTo>
                  <a:pt x="21" y="82"/>
                </a:lnTo>
                <a:lnTo>
                  <a:pt x="18" y="81"/>
                </a:lnTo>
                <a:lnTo>
                  <a:pt x="12" y="78"/>
                </a:lnTo>
                <a:lnTo>
                  <a:pt x="7" y="76"/>
                </a:lnTo>
                <a:lnTo>
                  <a:pt x="3" y="72"/>
                </a:lnTo>
                <a:lnTo>
                  <a:pt x="2" y="72"/>
                </a:lnTo>
                <a:lnTo>
                  <a:pt x="0" y="67"/>
                </a:lnTo>
                <a:lnTo>
                  <a:pt x="0" y="63"/>
                </a:lnTo>
                <a:lnTo>
                  <a:pt x="2" y="62"/>
                </a:lnTo>
                <a:lnTo>
                  <a:pt x="4" y="62"/>
                </a:lnTo>
                <a:lnTo>
                  <a:pt x="6" y="59"/>
                </a:lnTo>
                <a:lnTo>
                  <a:pt x="7" y="54"/>
                </a:lnTo>
                <a:lnTo>
                  <a:pt x="7" y="50"/>
                </a:lnTo>
                <a:lnTo>
                  <a:pt x="7" y="47"/>
                </a:lnTo>
                <a:lnTo>
                  <a:pt x="9" y="45"/>
                </a:lnTo>
                <a:lnTo>
                  <a:pt x="13" y="35"/>
                </a:lnTo>
                <a:lnTo>
                  <a:pt x="16" y="31"/>
                </a:lnTo>
                <a:lnTo>
                  <a:pt x="21" y="26"/>
                </a:lnTo>
                <a:lnTo>
                  <a:pt x="26" y="22"/>
                </a:lnTo>
                <a:lnTo>
                  <a:pt x="28" y="19"/>
                </a:lnTo>
                <a:lnTo>
                  <a:pt x="28" y="18"/>
                </a:lnTo>
                <a:lnTo>
                  <a:pt x="25" y="16"/>
                </a:lnTo>
                <a:lnTo>
                  <a:pt x="24" y="15"/>
                </a:lnTo>
                <a:lnTo>
                  <a:pt x="24" y="12"/>
                </a:lnTo>
                <a:lnTo>
                  <a:pt x="24" y="7"/>
                </a:lnTo>
                <a:lnTo>
                  <a:pt x="28" y="7"/>
                </a:lnTo>
                <a:lnTo>
                  <a:pt x="31" y="6"/>
                </a:lnTo>
                <a:lnTo>
                  <a:pt x="34" y="6"/>
                </a:lnTo>
                <a:lnTo>
                  <a:pt x="38" y="6"/>
                </a:lnTo>
                <a:lnTo>
                  <a:pt x="41" y="3"/>
                </a:lnTo>
                <a:lnTo>
                  <a:pt x="45" y="3"/>
                </a:lnTo>
                <a:lnTo>
                  <a:pt x="50" y="4"/>
                </a:lnTo>
                <a:lnTo>
                  <a:pt x="54" y="3"/>
                </a:lnTo>
                <a:lnTo>
                  <a:pt x="59" y="4"/>
                </a:lnTo>
                <a:lnTo>
                  <a:pt x="65" y="0"/>
                </a:lnTo>
                <a:lnTo>
                  <a:pt x="67" y="4"/>
                </a:lnTo>
                <a:lnTo>
                  <a:pt x="70" y="7"/>
                </a:lnTo>
                <a:lnTo>
                  <a:pt x="78" y="3"/>
                </a:lnTo>
                <a:lnTo>
                  <a:pt x="79" y="6"/>
                </a:lnTo>
                <a:lnTo>
                  <a:pt x="84" y="7"/>
                </a:lnTo>
                <a:lnTo>
                  <a:pt x="85" y="6"/>
                </a:lnTo>
                <a:lnTo>
                  <a:pt x="87" y="6"/>
                </a:lnTo>
                <a:close/>
              </a:path>
            </a:pathLst>
          </a:custGeom>
          <a:solidFill>
            <a:srgbClr val="FF0000">
              <a:alpha val="58000"/>
            </a:srgbClr>
          </a:solidFill>
          <a:ln w="6">
            <a:solidFill>
              <a:srgbClr val="000000"/>
            </a:solidFill>
            <a:round/>
            <a:headEnd/>
            <a:tailEnd/>
          </a:ln>
        </p:spPr>
        <p:txBody>
          <a:bodyPr lIns="105952" tIns="52976" rIns="105952" bIns="52976"/>
          <a:lstStyle/>
          <a:p>
            <a:pPr defTabSz="1059512"/>
            <a:endParaRPr lang="ru-RU" sz="2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0" name="Прямоугольник 339"/>
          <p:cNvSpPr/>
          <p:nvPr/>
        </p:nvSpPr>
        <p:spPr>
          <a:xfrm>
            <a:off x="5033145" y="6905643"/>
            <a:ext cx="761829" cy="19215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389/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</a:p>
        </p:txBody>
      </p:sp>
      <p:sp>
        <p:nvSpPr>
          <p:cNvPr id="341" name="Скругленный прямоугольник 340"/>
          <p:cNvSpPr/>
          <p:nvPr/>
        </p:nvSpPr>
        <p:spPr>
          <a:xfrm>
            <a:off x="4670107" y="6886968"/>
            <a:ext cx="354186" cy="20645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57%</a:t>
            </a:r>
          </a:p>
        </p:txBody>
      </p:sp>
      <p:sp>
        <p:nvSpPr>
          <p:cNvPr id="342" name="Прямоугольник 341"/>
          <p:cNvSpPr/>
          <p:nvPr/>
        </p:nvSpPr>
        <p:spPr>
          <a:xfrm>
            <a:off x="4670107" y="7118411"/>
            <a:ext cx="1124867" cy="17781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05945" tIns="52972" rIns="105945" bIns="52972" anchor="ctr"/>
          <a:lstStyle/>
          <a:p>
            <a:pPr algn="ctr"/>
            <a:r>
              <a:rPr lang="ru-RU" sz="8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35496/125876</a:t>
            </a:r>
          </a:p>
        </p:txBody>
      </p:sp>
      <p:sp>
        <p:nvSpPr>
          <p:cNvPr id="343" name="TextBox 10"/>
          <p:cNvSpPr txBox="1"/>
          <p:nvPr/>
        </p:nvSpPr>
        <p:spPr>
          <a:xfrm>
            <a:off x="4471332" y="6380596"/>
            <a:ext cx="1426301" cy="23412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79462" tIns="39731" rIns="79462" bIns="39731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000" dirty="0"/>
              <a:t>Туапсинский район</a:t>
            </a:r>
          </a:p>
        </p:txBody>
      </p:sp>
      <p:sp>
        <p:nvSpPr>
          <p:cNvPr id="344" name="TextBox 23"/>
          <p:cNvSpPr txBox="1"/>
          <p:nvPr/>
        </p:nvSpPr>
        <p:spPr bwMode="auto">
          <a:xfrm>
            <a:off x="4847866" y="6674903"/>
            <a:ext cx="357833" cy="26248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5" name="TextBox 23"/>
          <p:cNvSpPr txBox="1"/>
          <p:nvPr/>
        </p:nvSpPr>
        <p:spPr bwMode="auto">
          <a:xfrm>
            <a:off x="5114364" y="6672788"/>
            <a:ext cx="357749" cy="26248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6" name="Прямоугольник 345"/>
          <p:cNvSpPr/>
          <p:nvPr/>
        </p:nvSpPr>
        <p:spPr>
          <a:xfrm>
            <a:off x="3669153" y="6343627"/>
            <a:ext cx="735107" cy="18723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 defTabSz="1059512"/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487/10</a:t>
            </a:r>
            <a:endParaRPr lang="ru-RU" sz="9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7" name="Прямоугольник 346"/>
          <p:cNvSpPr/>
          <p:nvPr/>
        </p:nvSpPr>
        <p:spPr>
          <a:xfrm>
            <a:off x="3390818" y="6539975"/>
            <a:ext cx="1004831" cy="224383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05947" tIns="52973" rIns="105947" bIns="52973" anchor="ctr"/>
          <a:lstStyle/>
          <a:p>
            <a:pPr algn="ctr" defTabSz="1059512"/>
            <a:r>
              <a:rPr lang="ru-RU" sz="8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15553/103523</a:t>
            </a:r>
          </a:p>
        </p:txBody>
      </p:sp>
      <p:sp>
        <p:nvSpPr>
          <p:cNvPr id="348" name="Скругленный прямоугольник 347"/>
          <p:cNvSpPr/>
          <p:nvPr/>
        </p:nvSpPr>
        <p:spPr>
          <a:xfrm>
            <a:off x="3390817" y="6316008"/>
            <a:ext cx="261115" cy="2148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60%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-9742" y="7521979"/>
            <a:ext cx="1886807" cy="72657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79464" tIns="39732" rIns="79464" bIns="39732" rtlCol="0">
            <a:spAutoFit/>
          </a:bodyPr>
          <a:lstStyle/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16:00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02.06.2021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Краснодарскому краю</a:t>
            </a:r>
          </a:p>
          <a:p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 7 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А.В. 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Федоренко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3220-5507</a:t>
            </a:r>
          </a:p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АИУС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РСЧС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29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8" y="741088"/>
            <a:ext cx="10318980" cy="745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-12131"/>
            <a:ext cx="10333038" cy="753218"/>
          </a:xfrm>
          <a:prstGeom prst="rect">
            <a:avLst/>
          </a:prstGeom>
          <a:solidFill>
            <a:srgbClr val="2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48" tIns="38925" rIns="77848" bIns="38925" anchor="ctr"/>
          <a:lstStyle>
            <a:defPPr>
              <a:defRPr lang="ru-RU"/>
            </a:defPPr>
            <a:lvl1pPr algn="ctr" defTabSz="779252">
              <a:defRPr sz="1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ИНФОРМАЦИОННЫЕ МАТЕРИАЛЫ </a:t>
            </a:r>
            <a:r>
              <a:rPr lang="ru-RU" dirty="0" smtClean="0"/>
              <a:t>ПО КОМПЛЕКСУ </a:t>
            </a:r>
            <a:r>
              <a:rPr lang="ru-RU" dirty="0"/>
              <a:t>НЕБЛАГОПРИЯТНЫХ МЕТЕОЯВЛЕНИЙ </a:t>
            </a:r>
            <a:endParaRPr lang="ru-RU" dirty="0" smtClean="0"/>
          </a:p>
          <a:p>
            <a:r>
              <a:rPr lang="ru-RU" dirty="0" smtClean="0"/>
              <a:t>НА ТЕРРИТОРИИ МО г</a:t>
            </a:r>
            <a:r>
              <a:rPr lang="ru-RU" dirty="0"/>
              <a:t>. </a:t>
            </a:r>
            <a:r>
              <a:rPr lang="ru-RU" dirty="0" smtClean="0"/>
              <a:t>НОВОРОССИЙСКА </a:t>
            </a:r>
            <a:r>
              <a:rPr lang="ru-RU" dirty="0"/>
              <a:t>КРАСНОДАРСКОГО КРАЯ </a:t>
            </a:r>
            <a:endParaRPr lang="ru-RU" dirty="0" smtClean="0"/>
          </a:p>
          <a:p>
            <a:r>
              <a:rPr lang="ru-RU" dirty="0" smtClean="0"/>
              <a:t>(РИСК </a:t>
            </a:r>
            <a:r>
              <a:rPr lang="ru-RU" dirty="0"/>
              <a:t>НАРУШЕНИЯ ЭЛЕКТРОСНАБЖЕНИЯ НА </a:t>
            </a:r>
            <a:r>
              <a:rPr lang="ru-RU" dirty="0" smtClean="0"/>
              <a:t>03.06.2021 </a:t>
            </a:r>
            <a:r>
              <a:rPr lang="ru-RU" dirty="0"/>
              <a:t>г.)</a:t>
            </a:r>
          </a:p>
        </p:txBody>
      </p:sp>
      <p:sp>
        <p:nvSpPr>
          <p:cNvPr id="22" name="Text Box 97"/>
          <p:cNvSpPr txBox="1">
            <a:spLocks noChangeArrowheads="1"/>
          </p:cNvSpPr>
          <p:nvPr/>
        </p:nvSpPr>
        <p:spPr bwMode="auto">
          <a:xfrm>
            <a:off x="7975099" y="7430119"/>
            <a:ext cx="1650912" cy="22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93" tIns="74148" rIns="148293" bIns="74148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5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7783741" y="6124138"/>
            <a:ext cx="2940467" cy="2068822"/>
            <a:chOff x="9401428" y="3528486"/>
            <a:chExt cx="2977611" cy="3285123"/>
          </a:xfrm>
        </p:grpSpPr>
        <p:grpSp>
          <p:nvGrpSpPr>
            <p:cNvPr id="24" name="Группа 1145"/>
            <p:cNvGrpSpPr/>
            <p:nvPr/>
          </p:nvGrpSpPr>
          <p:grpSpPr>
            <a:xfrm>
              <a:off x="9401428" y="3528486"/>
              <a:ext cx="2977611" cy="3285123"/>
              <a:chOff x="6759625" y="4893992"/>
              <a:chExt cx="2425033" cy="1946567"/>
            </a:xfrm>
          </p:grpSpPr>
          <p:sp>
            <p:nvSpPr>
              <p:cNvPr id="29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80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3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31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" name="TextBox 10"/>
              <p:cNvSpPr txBox="1"/>
              <p:nvPr/>
            </p:nvSpPr>
            <p:spPr>
              <a:xfrm>
                <a:off x="6814224" y="6637475"/>
                <a:ext cx="919351" cy="202713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7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 algn="l">
                  <a:defRPr/>
                </a:pPr>
                <a:r>
                  <a:rPr lang="ru-RU" sz="800" dirty="0">
                    <a:solidFill>
                      <a:prstClr val="black"/>
                    </a:solidFill>
                  </a:rPr>
                  <a:t>МО г. Ейск</a:t>
                </a:r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6821544" y="6110531"/>
                <a:ext cx="527227" cy="138165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ru-RU" sz="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321/20</a:t>
                </a:r>
              </a:p>
            </p:txBody>
          </p:sp>
          <p:sp>
            <p:nvSpPr>
              <p:cNvPr id="34" name="Text Box 97"/>
              <p:cNvSpPr txBox="1">
                <a:spLocks noChangeArrowheads="1"/>
              </p:cNvSpPr>
              <p:nvPr/>
            </p:nvSpPr>
            <p:spPr bwMode="auto">
              <a:xfrm>
                <a:off x="7308981" y="6603122"/>
                <a:ext cx="1831079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- муниципальное образование</a:t>
                </a:r>
              </a:p>
            </p:txBody>
          </p:sp>
          <p:sp>
            <p:nvSpPr>
              <p:cNvPr id="35" name="Text Box 97"/>
              <p:cNvSpPr txBox="1">
                <a:spLocks noChangeArrowheads="1"/>
              </p:cNvSpPr>
              <p:nvPr/>
            </p:nvSpPr>
            <p:spPr bwMode="auto">
              <a:xfrm>
                <a:off x="7254310" y="5904606"/>
                <a:ext cx="1896493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- линии электропередач 110 кВт</a:t>
                </a:r>
              </a:p>
            </p:txBody>
          </p:sp>
          <p:cxnSp>
            <p:nvCxnSpPr>
              <p:cNvPr id="36" name="Прямая соединительная линия 35"/>
              <p:cNvCxnSpPr/>
              <p:nvPr/>
            </p:nvCxnSpPr>
            <p:spPr>
              <a:xfrm>
                <a:off x="6955007" y="5999758"/>
                <a:ext cx="275997" cy="0"/>
              </a:xfrm>
              <a:prstGeom prst="line">
                <a:avLst/>
              </a:prstGeom>
              <a:ln w="381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 Box 97"/>
              <p:cNvSpPr txBox="1">
                <a:spLocks noChangeArrowheads="1"/>
              </p:cNvSpPr>
              <p:nvPr/>
            </p:nvSpPr>
            <p:spPr bwMode="auto">
              <a:xfrm>
                <a:off x="7286006" y="6092783"/>
                <a:ext cx="1898652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27985" tIns="63994" rIns="127985" bIns="63994">
                <a:spAutoFit/>
              </a:bodyPr>
              <a:lstStyle>
                <a:lvl1pPr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kern="0" dirty="0">
                    <a:solidFill>
                      <a:srgbClr val="000000"/>
                    </a:solidFill>
                    <a:latin typeface="Times New Roman" pitchFamily="18" charset="0"/>
                  </a:rPr>
                  <a:t>- </a:t>
                </a:r>
                <a:r>
                  <a:rPr lang="ru-RU" altLang="ru-RU" sz="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протяженность ЛЭП/ТП (шт.)</a:t>
                </a:r>
              </a:p>
            </p:txBody>
          </p:sp>
        </p:grpSp>
        <p:sp>
          <p:nvSpPr>
            <p:cNvPr id="25" name="Скругленный прямоугольник 24"/>
            <p:cNvSpPr/>
            <p:nvPr/>
          </p:nvSpPr>
          <p:spPr>
            <a:xfrm>
              <a:off x="9661923" y="6214698"/>
              <a:ext cx="282820" cy="22520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60%</a:t>
              </a:r>
            </a:p>
          </p:txBody>
        </p:sp>
        <p:sp>
          <p:nvSpPr>
            <p:cNvPr id="26" name="Text Box 97"/>
            <p:cNvSpPr txBox="1">
              <a:spLocks noChangeArrowheads="1"/>
            </p:cNvSpPr>
            <p:nvPr/>
          </p:nvSpPr>
          <p:spPr bwMode="auto">
            <a:xfrm>
              <a:off x="10113052" y="6153651"/>
              <a:ext cx="2046139" cy="324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0200" tIns="40101" rIns="80200" bIns="4010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928917">
                <a:defRPr/>
              </a:pPr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износ электроэнергетических систем </a:t>
              </a: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9477456" y="5946998"/>
              <a:ext cx="658385" cy="197832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68571" tIns="34286" rIns="68571" bIns="34286" anchor="ctr"/>
            <a:lstStyle/>
            <a:p>
              <a:pPr algn="ctr"/>
              <a:r>
                <a:rPr lang="ru-RU" sz="800" kern="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19/330</a:t>
              </a:r>
            </a:p>
          </p:txBody>
        </p:sp>
        <p:sp>
          <p:nvSpPr>
            <p:cNvPr id="28" name="Text Box 97"/>
            <p:cNvSpPr txBox="1">
              <a:spLocks noChangeArrowheads="1"/>
            </p:cNvSpPr>
            <p:nvPr/>
          </p:nvSpPr>
          <p:spPr bwMode="auto">
            <a:xfrm>
              <a:off x="10063858" y="5864760"/>
              <a:ext cx="1648083" cy="4006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3" tIns="63988" rIns="127973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кол-во домов /населения</a:t>
              </a:r>
            </a:p>
          </p:txBody>
        </p:sp>
      </p:grpSp>
      <p:sp>
        <p:nvSpPr>
          <p:cNvPr id="38" name="Text Box 97"/>
          <p:cNvSpPr txBox="1">
            <a:spLocks noChangeArrowheads="1"/>
          </p:cNvSpPr>
          <p:nvPr/>
        </p:nvSpPr>
        <p:spPr bwMode="auto">
          <a:xfrm>
            <a:off x="8364209" y="6288529"/>
            <a:ext cx="1701980" cy="24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2" tIns="55613" rIns="111222" bIns="55613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kern="0" dirty="0">
                <a:solidFill>
                  <a:srgbClr val="000000"/>
                </a:solidFill>
                <a:cs typeface="Arial" panose="020B0604020202020204" pitchFamily="34" charset="0"/>
              </a:rPr>
              <a:t>- количество осадков, мм</a:t>
            </a:r>
          </a:p>
        </p:txBody>
      </p:sp>
      <p:sp>
        <p:nvSpPr>
          <p:cNvPr id="39" name="TextBox 23"/>
          <p:cNvSpPr txBox="1"/>
          <p:nvPr/>
        </p:nvSpPr>
        <p:spPr>
          <a:xfrm>
            <a:off x="7933580" y="6316417"/>
            <a:ext cx="433814" cy="262489"/>
          </a:xfrm>
          <a:prstGeom prst="rect">
            <a:avLst/>
          </a:prstGeom>
          <a:solidFill>
            <a:srgbClr val="4F81BD">
              <a:lumMod val="75000"/>
            </a:srgbClr>
          </a:solidFill>
          <a:effectLst>
            <a:softEdge rad="63500"/>
          </a:effectLst>
        </p:spPr>
        <p:txBody>
          <a:bodyPr wrap="square" lIns="105952" tIns="52976" rIns="105952" bIns="52976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kern="0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40" name="TextBox 23"/>
          <p:cNvSpPr txBox="1"/>
          <p:nvPr/>
        </p:nvSpPr>
        <p:spPr>
          <a:xfrm>
            <a:off x="7946676" y="6501426"/>
            <a:ext cx="420718" cy="26248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05952" tIns="52976" rIns="105952" bIns="52976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kern="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41" name="Text Box 97"/>
          <p:cNvSpPr txBox="1">
            <a:spLocks noChangeArrowheads="1"/>
          </p:cNvSpPr>
          <p:nvPr/>
        </p:nvSpPr>
        <p:spPr bwMode="auto">
          <a:xfrm>
            <a:off x="8364208" y="6489574"/>
            <a:ext cx="1151399" cy="24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2" tIns="55613" rIns="111222" bIns="55613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kern="0" dirty="0">
                <a:solidFill>
                  <a:srgbClr val="000000"/>
                </a:solidFill>
                <a:cs typeface="Arial" panose="020B0604020202020204" pitchFamily="34" charset="0"/>
              </a:rPr>
              <a:t>- порывы ветра, м/с</a:t>
            </a:r>
          </a:p>
        </p:txBody>
      </p:sp>
      <p:grpSp>
        <p:nvGrpSpPr>
          <p:cNvPr id="42" name="Группа 629"/>
          <p:cNvGrpSpPr>
            <a:grpSpLocks/>
          </p:cNvGrpSpPr>
          <p:nvPr/>
        </p:nvGrpSpPr>
        <p:grpSpPr bwMode="auto">
          <a:xfrm>
            <a:off x="8069508" y="6748115"/>
            <a:ext cx="175267" cy="181113"/>
            <a:chOff x="142483" y="3760971"/>
            <a:chExt cx="346075" cy="386605"/>
          </a:xfrm>
        </p:grpSpPr>
        <p:sp>
          <p:nvSpPr>
            <p:cNvPr id="43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996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44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996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45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82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893048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sp>
        <p:nvSpPr>
          <p:cNvPr id="46" name="Text Box 97"/>
          <p:cNvSpPr txBox="1">
            <a:spLocks noChangeArrowheads="1"/>
          </p:cNvSpPr>
          <p:nvPr/>
        </p:nvSpPr>
        <p:spPr bwMode="auto">
          <a:xfrm>
            <a:off x="8319182" y="6690211"/>
            <a:ext cx="1939518" cy="358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пожарно-спасательные формирования</a:t>
            </a:r>
          </a:p>
        </p:txBody>
      </p:sp>
      <p:grpSp>
        <p:nvGrpSpPr>
          <p:cNvPr id="47" name="Group 316"/>
          <p:cNvGrpSpPr>
            <a:grpSpLocks/>
          </p:cNvGrpSpPr>
          <p:nvPr/>
        </p:nvGrpSpPr>
        <p:grpSpPr bwMode="auto">
          <a:xfrm>
            <a:off x="8056888" y="6958331"/>
            <a:ext cx="158122" cy="133305"/>
            <a:chOff x="4727" y="2506"/>
            <a:chExt cx="706" cy="1172"/>
          </a:xfrm>
        </p:grpSpPr>
        <p:sp>
          <p:nvSpPr>
            <p:cNvPr id="48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2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3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4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5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6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7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8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9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0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1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2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3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4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5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6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7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8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9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0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1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2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3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4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5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6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7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8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9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0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1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2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3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4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5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6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7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8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9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0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1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2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3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4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5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6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7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8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9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0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1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2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3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4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5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6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7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8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9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0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1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2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3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4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5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6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7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8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9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0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1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2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3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4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5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26" name="Text Box 97"/>
          <p:cNvSpPr txBox="1">
            <a:spLocks noChangeArrowheads="1"/>
          </p:cNvSpPr>
          <p:nvPr/>
        </p:nvSpPr>
        <p:spPr bwMode="auto">
          <a:xfrm>
            <a:off x="8302455" y="6887386"/>
            <a:ext cx="1577594" cy="24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социально-значимый объект</a:t>
            </a:r>
          </a:p>
        </p:txBody>
      </p:sp>
      <p:grpSp>
        <p:nvGrpSpPr>
          <p:cNvPr id="127" name="Группа 119"/>
          <p:cNvGrpSpPr>
            <a:grpSpLocks/>
          </p:cNvGrpSpPr>
          <p:nvPr/>
        </p:nvGrpSpPr>
        <p:grpSpPr bwMode="auto">
          <a:xfrm>
            <a:off x="8069460" y="7119665"/>
            <a:ext cx="133320" cy="125886"/>
            <a:chOff x="214313" y="8958263"/>
            <a:chExt cx="642937" cy="500062"/>
          </a:xfrm>
        </p:grpSpPr>
        <p:sp>
          <p:nvSpPr>
            <p:cNvPr id="128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9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30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31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32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133" name="Text Box 97"/>
          <p:cNvSpPr txBox="1">
            <a:spLocks noChangeArrowheads="1"/>
          </p:cNvSpPr>
          <p:nvPr/>
        </p:nvSpPr>
        <p:spPr bwMode="auto">
          <a:xfrm>
            <a:off x="8297583" y="7053579"/>
            <a:ext cx="1552510" cy="24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больница</a:t>
            </a:r>
          </a:p>
        </p:txBody>
      </p:sp>
      <p:sp>
        <p:nvSpPr>
          <p:cNvPr id="140" name="Прямоугольник 139"/>
          <p:cNvSpPr/>
          <p:nvPr/>
        </p:nvSpPr>
        <p:spPr>
          <a:xfrm>
            <a:off x="7508" y="4763793"/>
            <a:ext cx="2714961" cy="25496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49" tIns="52975" rIns="105949" bIns="52975"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pic>
        <p:nvPicPr>
          <p:cNvPr id="147" name="МО Новороссийск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08" y="5016973"/>
            <a:ext cx="2730191" cy="2171258"/>
          </a:xfrm>
          <a:prstGeom prst="rect">
            <a:avLst/>
          </a:prstGeom>
        </p:spPr>
      </p:pic>
      <p:sp>
        <p:nvSpPr>
          <p:cNvPr id="1182" name="Прямоугольник 1181"/>
          <p:cNvSpPr/>
          <p:nvPr/>
        </p:nvSpPr>
        <p:spPr bwMode="auto">
          <a:xfrm>
            <a:off x="6370343" y="1969745"/>
            <a:ext cx="2611958" cy="38627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62496" tIns="31247" rIns="62496" bIns="31247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МО г. Новороссийск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86" name="Прямоугольник 1185"/>
          <p:cNvSpPr/>
          <p:nvPr/>
        </p:nvSpPr>
        <p:spPr>
          <a:xfrm>
            <a:off x="7782933" y="2760332"/>
            <a:ext cx="735107" cy="18723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 defTabSz="1059512"/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136/</a:t>
            </a:r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1187" name="Прямоугольник 1186"/>
          <p:cNvSpPr/>
          <p:nvPr/>
        </p:nvSpPr>
        <p:spPr>
          <a:xfrm>
            <a:off x="7504598" y="2956680"/>
            <a:ext cx="1004831" cy="224383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05947" tIns="52973" rIns="105947" bIns="52973" anchor="ctr"/>
          <a:lstStyle/>
          <a:p>
            <a:pPr algn="ctr" defTabSz="1059512"/>
            <a:r>
              <a:rPr lang="ru-RU" sz="8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47931/246266</a:t>
            </a:r>
          </a:p>
        </p:txBody>
      </p:sp>
      <p:sp>
        <p:nvSpPr>
          <p:cNvPr id="1188" name="Скругленный прямоугольник 1187"/>
          <p:cNvSpPr/>
          <p:nvPr/>
        </p:nvSpPr>
        <p:spPr>
          <a:xfrm>
            <a:off x="7504597" y="2732713"/>
            <a:ext cx="261115" cy="2148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60%</a:t>
            </a:r>
          </a:p>
        </p:txBody>
      </p:sp>
      <p:sp>
        <p:nvSpPr>
          <p:cNvPr id="1189" name="TextBox 23"/>
          <p:cNvSpPr txBox="1"/>
          <p:nvPr/>
        </p:nvSpPr>
        <p:spPr bwMode="auto">
          <a:xfrm>
            <a:off x="7695122" y="2472601"/>
            <a:ext cx="357833" cy="26248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0" name="TextBox 23"/>
          <p:cNvSpPr txBox="1"/>
          <p:nvPr/>
        </p:nvSpPr>
        <p:spPr bwMode="auto">
          <a:xfrm>
            <a:off x="7961620" y="2470486"/>
            <a:ext cx="357749" cy="260875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-9742" y="7521979"/>
            <a:ext cx="1886807" cy="72657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79464" tIns="39732" rIns="79464" bIns="39732" rtlCol="0">
            <a:spAutoFit/>
          </a:bodyPr>
          <a:lstStyle/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16:00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02.06.2021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Краснодарскому краю</a:t>
            </a:r>
          </a:p>
          <a:p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 7 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А.В. 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Федоренко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3220-5507</a:t>
            </a:r>
          </a:p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АИУС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РСЧС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95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85" fill="hold"/>
                                        <p:tgtEl>
                                          <p:spTgt spid="1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4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14952"/>
            <a:ext cx="10326296" cy="7604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-12131"/>
            <a:ext cx="10333038" cy="753218"/>
          </a:xfrm>
          <a:prstGeom prst="rect">
            <a:avLst/>
          </a:prstGeom>
          <a:solidFill>
            <a:srgbClr val="2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48" tIns="38925" rIns="77848" bIns="38925" anchor="ctr"/>
          <a:lstStyle>
            <a:defPPr>
              <a:defRPr lang="ru-RU"/>
            </a:defPPr>
            <a:lvl1pPr algn="ctr" defTabSz="779252">
              <a:defRPr sz="1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ИНФОРМАЦИОННЫЕ МАТЕРИАЛЫ </a:t>
            </a:r>
            <a:r>
              <a:rPr lang="ru-RU" dirty="0" smtClean="0"/>
              <a:t>ПО КОМПЛЕКСУ </a:t>
            </a:r>
            <a:r>
              <a:rPr lang="ru-RU" dirty="0"/>
              <a:t>НЕБЛАГОПРИЯТНЫХ МЕТЕОЯВЛЕНИЙ </a:t>
            </a:r>
            <a:endParaRPr lang="ru-RU" dirty="0" smtClean="0"/>
          </a:p>
          <a:p>
            <a:r>
              <a:rPr lang="ru-RU" dirty="0" smtClean="0"/>
              <a:t>НА ТЕРРИТОРИИ МО ТУАПСИНСКИЙ РАЙОН </a:t>
            </a:r>
            <a:r>
              <a:rPr lang="ru-RU" dirty="0"/>
              <a:t>КРАСНОДАРСКОГО КРАЯ </a:t>
            </a:r>
            <a:endParaRPr lang="ru-RU" dirty="0" smtClean="0"/>
          </a:p>
          <a:p>
            <a:r>
              <a:rPr lang="ru-RU" dirty="0" smtClean="0"/>
              <a:t>(РИСК </a:t>
            </a:r>
            <a:r>
              <a:rPr lang="ru-RU" dirty="0"/>
              <a:t>НАРУШЕНИЯ ЭЛЕКТРОСНАБЖЕНИЯ НА </a:t>
            </a:r>
            <a:r>
              <a:rPr lang="ru-RU" dirty="0" smtClean="0"/>
              <a:t>03.06.2021 </a:t>
            </a:r>
            <a:r>
              <a:rPr lang="ru-RU" dirty="0"/>
              <a:t>г.)</a:t>
            </a:r>
          </a:p>
        </p:txBody>
      </p:sp>
      <p:sp>
        <p:nvSpPr>
          <p:cNvPr id="22" name="Text Box 97"/>
          <p:cNvSpPr txBox="1">
            <a:spLocks noChangeArrowheads="1"/>
          </p:cNvSpPr>
          <p:nvPr/>
        </p:nvSpPr>
        <p:spPr bwMode="auto">
          <a:xfrm>
            <a:off x="7975099" y="7430119"/>
            <a:ext cx="1650912" cy="22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93" tIns="74148" rIns="148293" bIns="74148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5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7783741" y="6124138"/>
            <a:ext cx="2940467" cy="2068822"/>
            <a:chOff x="9401428" y="3528486"/>
            <a:chExt cx="2977611" cy="3285123"/>
          </a:xfrm>
        </p:grpSpPr>
        <p:grpSp>
          <p:nvGrpSpPr>
            <p:cNvPr id="24" name="Группа 1145"/>
            <p:cNvGrpSpPr/>
            <p:nvPr/>
          </p:nvGrpSpPr>
          <p:grpSpPr>
            <a:xfrm>
              <a:off x="9401428" y="3528486"/>
              <a:ext cx="2977611" cy="3285123"/>
              <a:chOff x="6759625" y="4893992"/>
              <a:chExt cx="2425033" cy="1946567"/>
            </a:xfrm>
          </p:grpSpPr>
          <p:sp>
            <p:nvSpPr>
              <p:cNvPr id="29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80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3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31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" name="TextBox 10"/>
              <p:cNvSpPr txBox="1"/>
              <p:nvPr/>
            </p:nvSpPr>
            <p:spPr>
              <a:xfrm>
                <a:off x="6814224" y="6637475"/>
                <a:ext cx="919351" cy="202713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7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 algn="l">
                  <a:defRPr/>
                </a:pPr>
                <a:r>
                  <a:rPr lang="ru-RU" sz="800" dirty="0">
                    <a:solidFill>
                      <a:prstClr val="black"/>
                    </a:solidFill>
                  </a:rPr>
                  <a:t>МО г. Ейск</a:t>
                </a:r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6821544" y="6110531"/>
                <a:ext cx="527227" cy="138165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ru-RU" sz="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321/20</a:t>
                </a:r>
              </a:p>
            </p:txBody>
          </p:sp>
          <p:sp>
            <p:nvSpPr>
              <p:cNvPr id="34" name="Text Box 97"/>
              <p:cNvSpPr txBox="1">
                <a:spLocks noChangeArrowheads="1"/>
              </p:cNvSpPr>
              <p:nvPr/>
            </p:nvSpPr>
            <p:spPr bwMode="auto">
              <a:xfrm>
                <a:off x="7308981" y="6603122"/>
                <a:ext cx="1831079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- муниципальное образование</a:t>
                </a:r>
              </a:p>
            </p:txBody>
          </p:sp>
          <p:sp>
            <p:nvSpPr>
              <p:cNvPr id="35" name="Text Box 97"/>
              <p:cNvSpPr txBox="1">
                <a:spLocks noChangeArrowheads="1"/>
              </p:cNvSpPr>
              <p:nvPr/>
            </p:nvSpPr>
            <p:spPr bwMode="auto">
              <a:xfrm>
                <a:off x="7254310" y="5904606"/>
                <a:ext cx="1896493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- линии электропередач 110 кВт</a:t>
                </a:r>
              </a:p>
            </p:txBody>
          </p:sp>
          <p:cxnSp>
            <p:nvCxnSpPr>
              <p:cNvPr id="36" name="Прямая соединительная линия 35"/>
              <p:cNvCxnSpPr/>
              <p:nvPr/>
            </p:nvCxnSpPr>
            <p:spPr>
              <a:xfrm>
                <a:off x="6955007" y="5999758"/>
                <a:ext cx="275997" cy="0"/>
              </a:xfrm>
              <a:prstGeom prst="line">
                <a:avLst/>
              </a:prstGeom>
              <a:ln w="381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 Box 97"/>
              <p:cNvSpPr txBox="1">
                <a:spLocks noChangeArrowheads="1"/>
              </p:cNvSpPr>
              <p:nvPr/>
            </p:nvSpPr>
            <p:spPr bwMode="auto">
              <a:xfrm>
                <a:off x="7286006" y="6092783"/>
                <a:ext cx="1898652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27985" tIns="63994" rIns="127985" bIns="63994">
                <a:spAutoFit/>
              </a:bodyPr>
              <a:lstStyle>
                <a:lvl1pPr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kern="0" dirty="0">
                    <a:solidFill>
                      <a:srgbClr val="000000"/>
                    </a:solidFill>
                    <a:latin typeface="Times New Roman" pitchFamily="18" charset="0"/>
                  </a:rPr>
                  <a:t>- </a:t>
                </a:r>
                <a:r>
                  <a:rPr lang="ru-RU" altLang="ru-RU" sz="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протяженность ЛЭП/ТП (шт.)</a:t>
                </a:r>
              </a:p>
            </p:txBody>
          </p:sp>
        </p:grpSp>
        <p:sp>
          <p:nvSpPr>
            <p:cNvPr id="25" name="Скругленный прямоугольник 24"/>
            <p:cNvSpPr/>
            <p:nvPr/>
          </p:nvSpPr>
          <p:spPr>
            <a:xfrm>
              <a:off x="9661923" y="6214698"/>
              <a:ext cx="282820" cy="22520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60%</a:t>
              </a:r>
            </a:p>
          </p:txBody>
        </p:sp>
        <p:sp>
          <p:nvSpPr>
            <p:cNvPr id="26" name="Text Box 97"/>
            <p:cNvSpPr txBox="1">
              <a:spLocks noChangeArrowheads="1"/>
            </p:cNvSpPr>
            <p:nvPr/>
          </p:nvSpPr>
          <p:spPr bwMode="auto">
            <a:xfrm>
              <a:off x="10113052" y="6153651"/>
              <a:ext cx="2046139" cy="324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0200" tIns="40101" rIns="80200" bIns="4010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928917">
                <a:defRPr/>
              </a:pPr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износ электроэнергетических систем </a:t>
              </a: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9477456" y="5946998"/>
              <a:ext cx="658385" cy="197832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68571" tIns="34286" rIns="68571" bIns="34286" anchor="ctr"/>
            <a:lstStyle/>
            <a:p>
              <a:pPr algn="ctr"/>
              <a:r>
                <a:rPr lang="ru-RU" sz="800" kern="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19/330</a:t>
              </a:r>
            </a:p>
          </p:txBody>
        </p:sp>
        <p:sp>
          <p:nvSpPr>
            <p:cNvPr id="28" name="Text Box 97"/>
            <p:cNvSpPr txBox="1">
              <a:spLocks noChangeArrowheads="1"/>
            </p:cNvSpPr>
            <p:nvPr/>
          </p:nvSpPr>
          <p:spPr bwMode="auto">
            <a:xfrm>
              <a:off x="10063858" y="5864760"/>
              <a:ext cx="1648083" cy="4006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3" tIns="63988" rIns="127973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кол-во домов /населения</a:t>
              </a:r>
            </a:p>
          </p:txBody>
        </p:sp>
      </p:grpSp>
      <p:sp>
        <p:nvSpPr>
          <p:cNvPr id="38" name="Text Box 97"/>
          <p:cNvSpPr txBox="1">
            <a:spLocks noChangeArrowheads="1"/>
          </p:cNvSpPr>
          <p:nvPr/>
        </p:nvSpPr>
        <p:spPr bwMode="auto">
          <a:xfrm>
            <a:off x="8364209" y="6288529"/>
            <a:ext cx="1701980" cy="24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2" tIns="55613" rIns="111222" bIns="55613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kern="0" dirty="0">
                <a:solidFill>
                  <a:srgbClr val="000000"/>
                </a:solidFill>
                <a:cs typeface="Arial" panose="020B0604020202020204" pitchFamily="34" charset="0"/>
              </a:rPr>
              <a:t>- количество осадков, мм</a:t>
            </a:r>
          </a:p>
        </p:txBody>
      </p:sp>
      <p:sp>
        <p:nvSpPr>
          <p:cNvPr id="39" name="TextBox 23"/>
          <p:cNvSpPr txBox="1"/>
          <p:nvPr/>
        </p:nvSpPr>
        <p:spPr>
          <a:xfrm>
            <a:off x="7933580" y="6316417"/>
            <a:ext cx="433814" cy="262489"/>
          </a:xfrm>
          <a:prstGeom prst="rect">
            <a:avLst/>
          </a:prstGeom>
          <a:solidFill>
            <a:srgbClr val="4F81BD">
              <a:lumMod val="75000"/>
            </a:srgbClr>
          </a:solidFill>
          <a:effectLst>
            <a:softEdge rad="63500"/>
          </a:effectLst>
        </p:spPr>
        <p:txBody>
          <a:bodyPr wrap="square" lIns="105952" tIns="52976" rIns="105952" bIns="52976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kern="0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40" name="TextBox 23"/>
          <p:cNvSpPr txBox="1"/>
          <p:nvPr/>
        </p:nvSpPr>
        <p:spPr>
          <a:xfrm>
            <a:off x="7946676" y="6501426"/>
            <a:ext cx="420718" cy="26248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05952" tIns="52976" rIns="105952" bIns="52976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kern="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41" name="Text Box 97"/>
          <p:cNvSpPr txBox="1">
            <a:spLocks noChangeArrowheads="1"/>
          </p:cNvSpPr>
          <p:nvPr/>
        </p:nvSpPr>
        <p:spPr bwMode="auto">
          <a:xfrm>
            <a:off x="8364208" y="6489574"/>
            <a:ext cx="1151399" cy="24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2" tIns="55613" rIns="111222" bIns="55613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kern="0" dirty="0">
                <a:solidFill>
                  <a:srgbClr val="000000"/>
                </a:solidFill>
                <a:cs typeface="Arial" panose="020B0604020202020204" pitchFamily="34" charset="0"/>
              </a:rPr>
              <a:t>- порывы ветра, м/с</a:t>
            </a:r>
          </a:p>
        </p:txBody>
      </p:sp>
      <p:grpSp>
        <p:nvGrpSpPr>
          <p:cNvPr id="42" name="Группа 629"/>
          <p:cNvGrpSpPr>
            <a:grpSpLocks/>
          </p:cNvGrpSpPr>
          <p:nvPr/>
        </p:nvGrpSpPr>
        <p:grpSpPr bwMode="auto">
          <a:xfrm>
            <a:off x="8069508" y="6748115"/>
            <a:ext cx="175267" cy="181113"/>
            <a:chOff x="142483" y="3760971"/>
            <a:chExt cx="346075" cy="386605"/>
          </a:xfrm>
        </p:grpSpPr>
        <p:sp>
          <p:nvSpPr>
            <p:cNvPr id="43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996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44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996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45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82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893048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sp>
        <p:nvSpPr>
          <p:cNvPr id="46" name="Text Box 97"/>
          <p:cNvSpPr txBox="1">
            <a:spLocks noChangeArrowheads="1"/>
          </p:cNvSpPr>
          <p:nvPr/>
        </p:nvSpPr>
        <p:spPr bwMode="auto">
          <a:xfrm>
            <a:off x="8319182" y="6690211"/>
            <a:ext cx="1939518" cy="358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пожарно-спасательные формирования</a:t>
            </a:r>
          </a:p>
        </p:txBody>
      </p:sp>
      <p:grpSp>
        <p:nvGrpSpPr>
          <p:cNvPr id="47" name="Group 316"/>
          <p:cNvGrpSpPr>
            <a:grpSpLocks/>
          </p:cNvGrpSpPr>
          <p:nvPr/>
        </p:nvGrpSpPr>
        <p:grpSpPr bwMode="auto">
          <a:xfrm>
            <a:off x="8056888" y="6958331"/>
            <a:ext cx="158122" cy="133305"/>
            <a:chOff x="4727" y="2506"/>
            <a:chExt cx="706" cy="1172"/>
          </a:xfrm>
        </p:grpSpPr>
        <p:sp>
          <p:nvSpPr>
            <p:cNvPr id="48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2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3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4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5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6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7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8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9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0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1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2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3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4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5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6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7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8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9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0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1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2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3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4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5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6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7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8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9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0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1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2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3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4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5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6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7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8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9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0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1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2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3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4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5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6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7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8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9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0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1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2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3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4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5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6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7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8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9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0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1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2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3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4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5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6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7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8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9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0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1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2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3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4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5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26" name="Text Box 97"/>
          <p:cNvSpPr txBox="1">
            <a:spLocks noChangeArrowheads="1"/>
          </p:cNvSpPr>
          <p:nvPr/>
        </p:nvSpPr>
        <p:spPr bwMode="auto">
          <a:xfrm>
            <a:off x="8302455" y="6887386"/>
            <a:ext cx="1577594" cy="24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социально-значимый объект</a:t>
            </a:r>
          </a:p>
        </p:txBody>
      </p:sp>
      <p:grpSp>
        <p:nvGrpSpPr>
          <p:cNvPr id="127" name="Группа 119"/>
          <p:cNvGrpSpPr>
            <a:grpSpLocks/>
          </p:cNvGrpSpPr>
          <p:nvPr/>
        </p:nvGrpSpPr>
        <p:grpSpPr bwMode="auto">
          <a:xfrm>
            <a:off x="8069460" y="7119665"/>
            <a:ext cx="133320" cy="125886"/>
            <a:chOff x="214313" y="8958263"/>
            <a:chExt cx="642937" cy="500062"/>
          </a:xfrm>
        </p:grpSpPr>
        <p:sp>
          <p:nvSpPr>
            <p:cNvPr id="128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9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30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31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32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133" name="Text Box 97"/>
          <p:cNvSpPr txBox="1">
            <a:spLocks noChangeArrowheads="1"/>
          </p:cNvSpPr>
          <p:nvPr/>
        </p:nvSpPr>
        <p:spPr bwMode="auto">
          <a:xfrm>
            <a:off x="8297583" y="7053579"/>
            <a:ext cx="1552510" cy="24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больница</a:t>
            </a:r>
          </a:p>
        </p:txBody>
      </p:sp>
      <p:sp>
        <p:nvSpPr>
          <p:cNvPr id="140" name="Прямоугольник 139"/>
          <p:cNvSpPr/>
          <p:nvPr/>
        </p:nvSpPr>
        <p:spPr>
          <a:xfrm>
            <a:off x="7498508" y="1277666"/>
            <a:ext cx="2827787" cy="25496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49" tIns="52975" rIns="105949" bIns="52975"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1182" name="Прямоугольник 1181"/>
          <p:cNvSpPr/>
          <p:nvPr/>
        </p:nvSpPr>
        <p:spPr bwMode="auto">
          <a:xfrm>
            <a:off x="2561399" y="1066988"/>
            <a:ext cx="3056888" cy="38627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62496" tIns="31247" rIns="62496" bIns="31247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МО Туапсинский район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4" name="Прямоугольник 133"/>
          <p:cNvSpPr/>
          <p:nvPr/>
        </p:nvSpPr>
        <p:spPr>
          <a:xfrm>
            <a:off x="4772398" y="2086672"/>
            <a:ext cx="761829" cy="19215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389/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</a:p>
        </p:txBody>
      </p:sp>
      <p:sp>
        <p:nvSpPr>
          <p:cNvPr id="135" name="Скругленный прямоугольник 134"/>
          <p:cNvSpPr/>
          <p:nvPr/>
        </p:nvSpPr>
        <p:spPr>
          <a:xfrm>
            <a:off x="4829309" y="1734717"/>
            <a:ext cx="354186" cy="2665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57%</a:t>
            </a:r>
          </a:p>
        </p:txBody>
      </p:sp>
      <p:sp>
        <p:nvSpPr>
          <p:cNvPr id="136" name="Прямоугольник 135"/>
          <p:cNvSpPr/>
          <p:nvPr/>
        </p:nvSpPr>
        <p:spPr>
          <a:xfrm>
            <a:off x="4772398" y="2288926"/>
            <a:ext cx="973489" cy="199718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05945" tIns="52972" rIns="105945" bIns="52972" anchor="ctr"/>
          <a:lstStyle/>
          <a:p>
            <a:pPr algn="ctr"/>
            <a:r>
              <a:rPr lang="ru-RU" sz="8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35496/125876</a:t>
            </a:r>
          </a:p>
        </p:txBody>
      </p:sp>
      <p:sp>
        <p:nvSpPr>
          <p:cNvPr id="142" name="TextBox 23"/>
          <p:cNvSpPr txBox="1"/>
          <p:nvPr/>
        </p:nvSpPr>
        <p:spPr bwMode="auto">
          <a:xfrm>
            <a:off x="5166519" y="1623937"/>
            <a:ext cx="357833" cy="26248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TextBox 23"/>
          <p:cNvSpPr txBox="1"/>
          <p:nvPr/>
        </p:nvSpPr>
        <p:spPr bwMode="auto">
          <a:xfrm>
            <a:off x="5464109" y="1621822"/>
            <a:ext cx="357749" cy="26248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7" name="Туапсинский район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85033" y="1538672"/>
            <a:ext cx="2848005" cy="1982437"/>
          </a:xfrm>
          <a:prstGeom prst="rect">
            <a:avLst/>
          </a:prstGeom>
        </p:spPr>
      </p:pic>
      <p:grpSp>
        <p:nvGrpSpPr>
          <p:cNvPr id="139" name="Группа 629"/>
          <p:cNvGrpSpPr>
            <a:grpSpLocks/>
          </p:cNvGrpSpPr>
          <p:nvPr/>
        </p:nvGrpSpPr>
        <p:grpSpPr bwMode="auto">
          <a:xfrm>
            <a:off x="4567707" y="4961791"/>
            <a:ext cx="364625" cy="415568"/>
            <a:chOff x="142483" y="3760971"/>
            <a:chExt cx="346075" cy="386605"/>
          </a:xfrm>
        </p:grpSpPr>
        <p:sp>
          <p:nvSpPr>
            <p:cNvPr id="141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774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44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774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145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149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3933" tIns="56967" rIns="113933" bIns="56967">
              <a:spAutoFit/>
            </a:bodyPr>
            <a:lstStyle/>
            <a:p>
              <a:pPr algn="ctr" defTabSz="892870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146" name="Группа 119"/>
          <p:cNvGrpSpPr>
            <a:grpSpLocks/>
          </p:cNvGrpSpPr>
          <p:nvPr/>
        </p:nvGrpSpPr>
        <p:grpSpPr bwMode="auto">
          <a:xfrm>
            <a:off x="3566996" y="5257576"/>
            <a:ext cx="301037" cy="294512"/>
            <a:chOff x="214313" y="8958263"/>
            <a:chExt cx="642937" cy="500062"/>
          </a:xfrm>
        </p:grpSpPr>
        <p:sp>
          <p:nvSpPr>
            <p:cNvPr id="147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77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8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77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49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50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51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152" name="Group 316"/>
          <p:cNvGrpSpPr>
            <a:grpSpLocks/>
          </p:cNvGrpSpPr>
          <p:nvPr/>
        </p:nvGrpSpPr>
        <p:grpSpPr bwMode="auto">
          <a:xfrm>
            <a:off x="4126427" y="5665004"/>
            <a:ext cx="362463" cy="280224"/>
            <a:chOff x="4727" y="2506"/>
            <a:chExt cx="706" cy="1172"/>
          </a:xfrm>
        </p:grpSpPr>
        <p:sp>
          <p:nvSpPr>
            <p:cNvPr id="153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4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5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6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7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8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9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0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1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2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3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4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5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6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7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8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9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0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1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2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3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4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5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6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7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8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9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0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1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2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3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4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5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6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7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8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9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0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1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2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3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4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5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6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7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8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9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0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1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2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3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4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5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6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7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8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9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0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1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2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3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4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5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6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7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8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9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0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1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2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3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4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5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6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7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8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9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0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1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</p:grpSp>
      <p:grpSp>
        <p:nvGrpSpPr>
          <p:cNvPr id="232" name="Группа 629"/>
          <p:cNvGrpSpPr>
            <a:grpSpLocks/>
          </p:cNvGrpSpPr>
          <p:nvPr/>
        </p:nvGrpSpPr>
        <p:grpSpPr bwMode="auto">
          <a:xfrm>
            <a:off x="3179336" y="5072283"/>
            <a:ext cx="364625" cy="415568"/>
            <a:chOff x="142483" y="3760971"/>
            <a:chExt cx="346075" cy="386605"/>
          </a:xfrm>
        </p:grpSpPr>
        <p:sp>
          <p:nvSpPr>
            <p:cNvPr id="233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774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234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774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235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149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3933" tIns="56967" rIns="113933" bIns="56967">
              <a:spAutoFit/>
            </a:bodyPr>
            <a:lstStyle/>
            <a:p>
              <a:pPr algn="ctr" defTabSz="892870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236" name="Группа 119"/>
          <p:cNvGrpSpPr>
            <a:grpSpLocks/>
          </p:cNvGrpSpPr>
          <p:nvPr/>
        </p:nvGrpSpPr>
        <p:grpSpPr bwMode="auto">
          <a:xfrm>
            <a:off x="4313271" y="5131357"/>
            <a:ext cx="301037" cy="294512"/>
            <a:chOff x="214313" y="8958263"/>
            <a:chExt cx="642937" cy="500062"/>
          </a:xfrm>
        </p:grpSpPr>
        <p:sp>
          <p:nvSpPr>
            <p:cNvPr id="237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77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8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77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39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240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241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242" name="Group 316"/>
          <p:cNvGrpSpPr>
            <a:grpSpLocks/>
          </p:cNvGrpSpPr>
          <p:nvPr/>
        </p:nvGrpSpPr>
        <p:grpSpPr bwMode="auto">
          <a:xfrm>
            <a:off x="3732091" y="4650999"/>
            <a:ext cx="362463" cy="280224"/>
            <a:chOff x="4727" y="2506"/>
            <a:chExt cx="706" cy="1172"/>
          </a:xfrm>
        </p:grpSpPr>
        <p:sp>
          <p:nvSpPr>
            <p:cNvPr id="243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4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5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6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7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8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9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0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1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2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3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4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5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6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7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8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9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0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1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2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3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4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5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6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7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8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9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0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1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2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3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4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5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6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7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8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9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0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1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2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3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4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5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6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7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8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9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0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1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2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3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4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5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6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7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8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9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0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1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2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3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4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5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6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7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8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9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0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1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2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3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4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5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6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7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8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9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0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1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</p:grpSp>
      <p:sp>
        <p:nvSpPr>
          <p:cNvPr id="323" name="TextBox 322"/>
          <p:cNvSpPr txBox="1"/>
          <p:nvPr/>
        </p:nvSpPr>
        <p:spPr>
          <a:xfrm>
            <a:off x="-9742" y="7521979"/>
            <a:ext cx="1886807" cy="72657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79464" tIns="39732" rIns="79464" bIns="39732" rtlCol="0">
            <a:spAutoFit/>
          </a:bodyPr>
          <a:lstStyle/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16:00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02.06.2021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Краснодарскому краю</a:t>
            </a:r>
          </a:p>
          <a:p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 7 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А.В. 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Федоренко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3220-5507</a:t>
            </a:r>
          </a:p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АИУС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РСЧС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31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88" fill="hold"/>
                                        <p:tgtEl>
                                          <p:spTgt spid="1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3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5" y="757829"/>
            <a:ext cx="10326296" cy="7467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-12131"/>
            <a:ext cx="10333038" cy="753218"/>
          </a:xfrm>
          <a:prstGeom prst="rect">
            <a:avLst/>
          </a:prstGeom>
          <a:solidFill>
            <a:srgbClr val="2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48" tIns="38925" rIns="77848" bIns="38925" anchor="ctr"/>
          <a:lstStyle>
            <a:defPPr>
              <a:defRPr lang="ru-RU"/>
            </a:defPPr>
            <a:lvl1pPr algn="ctr" defTabSz="779252">
              <a:defRPr sz="1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ИНФОРМАЦИОННЫЕ МАТЕРИАЛЫ ПО КОМПЛЕКСУ НЕБЛАГОПРИЯТНЫХ МЕТЕОЯВЛЕНИЙ </a:t>
            </a:r>
          </a:p>
          <a:p>
            <a:r>
              <a:rPr lang="ru-RU" dirty="0"/>
              <a:t>НА </a:t>
            </a:r>
            <a:r>
              <a:rPr lang="ru-RU" dirty="0" smtClean="0"/>
              <a:t>ТЕРРИТОРИИ МО г</a:t>
            </a:r>
            <a:r>
              <a:rPr lang="ru-RU" dirty="0"/>
              <a:t>. </a:t>
            </a:r>
            <a:r>
              <a:rPr lang="ru-RU" dirty="0" smtClean="0"/>
              <a:t>СОЧИ </a:t>
            </a:r>
            <a:r>
              <a:rPr lang="ru-RU" dirty="0"/>
              <a:t>КРАСНОДАРСКОГО КРАЯ </a:t>
            </a:r>
            <a:endParaRPr lang="ru-RU" dirty="0" smtClean="0"/>
          </a:p>
          <a:p>
            <a:r>
              <a:rPr lang="ru-RU" dirty="0" smtClean="0"/>
              <a:t>(РИСК </a:t>
            </a:r>
            <a:r>
              <a:rPr lang="ru-RU" dirty="0"/>
              <a:t>НАРУШЕНИЯ ЭЛЕКТРОСНАБЖЕНИЯ НА </a:t>
            </a:r>
            <a:r>
              <a:rPr lang="ru-RU" dirty="0" smtClean="0"/>
              <a:t>03.06.2021 </a:t>
            </a:r>
            <a:r>
              <a:rPr lang="ru-RU" dirty="0" smtClean="0"/>
              <a:t>г</a:t>
            </a:r>
            <a:r>
              <a:rPr lang="ru-RU" dirty="0"/>
              <a:t>.)</a:t>
            </a:r>
          </a:p>
        </p:txBody>
      </p:sp>
      <p:sp>
        <p:nvSpPr>
          <p:cNvPr id="22" name="Text Box 97"/>
          <p:cNvSpPr txBox="1">
            <a:spLocks noChangeArrowheads="1"/>
          </p:cNvSpPr>
          <p:nvPr/>
        </p:nvSpPr>
        <p:spPr bwMode="auto">
          <a:xfrm>
            <a:off x="7975099" y="7430119"/>
            <a:ext cx="1650912" cy="22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93" tIns="74148" rIns="148293" bIns="74148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5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7783741" y="6124138"/>
            <a:ext cx="2940467" cy="2068822"/>
            <a:chOff x="9401428" y="3528486"/>
            <a:chExt cx="2977611" cy="3285123"/>
          </a:xfrm>
        </p:grpSpPr>
        <p:grpSp>
          <p:nvGrpSpPr>
            <p:cNvPr id="24" name="Группа 1145"/>
            <p:cNvGrpSpPr/>
            <p:nvPr/>
          </p:nvGrpSpPr>
          <p:grpSpPr>
            <a:xfrm>
              <a:off x="9401428" y="3528486"/>
              <a:ext cx="2977611" cy="3285123"/>
              <a:chOff x="6759625" y="4893992"/>
              <a:chExt cx="2425033" cy="1946567"/>
            </a:xfrm>
          </p:grpSpPr>
          <p:sp>
            <p:nvSpPr>
              <p:cNvPr id="29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80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3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31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" name="TextBox 10"/>
              <p:cNvSpPr txBox="1"/>
              <p:nvPr/>
            </p:nvSpPr>
            <p:spPr>
              <a:xfrm>
                <a:off x="6814224" y="6637475"/>
                <a:ext cx="919351" cy="202713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7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 algn="l">
                  <a:defRPr/>
                </a:pPr>
                <a:r>
                  <a:rPr lang="ru-RU" sz="800" dirty="0">
                    <a:solidFill>
                      <a:prstClr val="black"/>
                    </a:solidFill>
                  </a:rPr>
                  <a:t>МО г. Ейск</a:t>
                </a:r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6821544" y="6110531"/>
                <a:ext cx="527227" cy="138165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ru-RU" sz="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321/20</a:t>
                </a:r>
              </a:p>
            </p:txBody>
          </p:sp>
          <p:sp>
            <p:nvSpPr>
              <p:cNvPr id="34" name="Text Box 97"/>
              <p:cNvSpPr txBox="1">
                <a:spLocks noChangeArrowheads="1"/>
              </p:cNvSpPr>
              <p:nvPr/>
            </p:nvSpPr>
            <p:spPr bwMode="auto">
              <a:xfrm>
                <a:off x="7308981" y="6603122"/>
                <a:ext cx="1831079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- муниципальное образование</a:t>
                </a:r>
              </a:p>
            </p:txBody>
          </p:sp>
          <p:sp>
            <p:nvSpPr>
              <p:cNvPr id="35" name="Text Box 97"/>
              <p:cNvSpPr txBox="1">
                <a:spLocks noChangeArrowheads="1"/>
              </p:cNvSpPr>
              <p:nvPr/>
            </p:nvSpPr>
            <p:spPr bwMode="auto">
              <a:xfrm>
                <a:off x="7254310" y="5904606"/>
                <a:ext cx="1896493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- линии электропередач 110 кВт</a:t>
                </a:r>
              </a:p>
            </p:txBody>
          </p:sp>
          <p:cxnSp>
            <p:nvCxnSpPr>
              <p:cNvPr id="36" name="Прямая соединительная линия 35"/>
              <p:cNvCxnSpPr/>
              <p:nvPr/>
            </p:nvCxnSpPr>
            <p:spPr>
              <a:xfrm>
                <a:off x="6955007" y="5999758"/>
                <a:ext cx="275997" cy="0"/>
              </a:xfrm>
              <a:prstGeom prst="line">
                <a:avLst/>
              </a:prstGeom>
              <a:ln w="381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 Box 97"/>
              <p:cNvSpPr txBox="1">
                <a:spLocks noChangeArrowheads="1"/>
              </p:cNvSpPr>
              <p:nvPr/>
            </p:nvSpPr>
            <p:spPr bwMode="auto">
              <a:xfrm>
                <a:off x="7286006" y="6092783"/>
                <a:ext cx="1898652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27985" tIns="63994" rIns="127985" bIns="63994">
                <a:spAutoFit/>
              </a:bodyPr>
              <a:lstStyle>
                <a:lvl1pPr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kern="0" dirty="0">
                    <a:solidFill>
                      <a:srgbClr val="000000"/>
                    </a:solidFill>
                    <a:latin typeface="Times New Roman" pitchFamily="18" charset="0"/>
                  </a:rPr>
                  <a:t>- </a:t>
                </a:r>
                <a:r>
                  <a:rPr lang="ru-RU" altLang="ru-RU" sz="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протяженность ЛЭП/ТП (шт.)</a:t>
                </a:r>
              </a:p>
            </p:txBody>
          </p:sp>
        </p:grpSp>
        <p:sp>
          <p:nvSpPr>
            <p:cNvPr id="25" name="Скругленный прямоугольник 24"/>
            <p:cNvSpPr/>
            <p:nvPr/>
          </p:nvSpPr>
          <p:spPr>
            <a:xfrm>
              <a:off x="9661923" y="6214698"/>
              <a:ext cx="282820" cy="22520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60%</a:t>
              </a:r>
            </a:p>
          </p:txBody>
        </p:sp>
        <p:sp>
          <p:nvSpPr>
            <p:cNvPr id="26" name="Text Box 97"/>
            <p:cNvSpPr txBox="1">
              <a:spLocks noChangeArrowheads="1"/>
            </p:cNvSpPr>
            <p:nvPr/>
          </p:nvSpPr>
          <p:spPr bwMode="auto">
            <a:xfrm>
              <a:off x="10113052" y="6153651"/>
              <a:ext cx="2046139" cy="324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0200" tIns="40101" rIns="80200" bIns="4010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928917">
                <a:defRPr/>
              </a:pPr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износ электроэнергетических систем </a:t>
              </a: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9477456" y="5946998"/>
              <a:ext cx="658385" cy="197832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68571" tIns="34286" rIns="68571" bIns="34286" anchor="ctr"/>
            <a:lstStyle/>
            <a:p>
              <a:pPr algn="ctr"/>
              <a:r>
                <a:rPr lang="ru-RU" sz="800" kern="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19/330</a:t>
              </a:r>
            </a:p>
          </p:txBody>
        </p:sp>
        <p:sp>
          <p:nvSpPr>
            <p:cNvPr id="28" name="Text Box 97"/>
            <p:cNvSpPr txBox="1">
              <a:spLocks noChangeArrowheads="1"/>
            </p:cNvSpPr>
            <p:nvPr/>
          </p:nvSpPr>
          <p:spPr bwMode="auto">
            <a:xfrm>
              <a:off x="10063858" y="5864760"/>
              <a:ext cx="1648083" cy="4006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3" tIns="63988" rIns="127973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кол-во домов /населения</a:t>
              </a:r>
            </a:p>
          </p:txBody>
        </p:sp>
      </p:grpSp>
      <p:sp>
        <p:nvSpPr>
          <p:cNvPr id="38" name="Text Box 97"/>
          <p:cNvSpPr txBox="1">
            <a:spLocks noChangeArrowheads="1"/>
          </p:cNvSpPr>
          <p:nvPr/>
        </p:nvSpPr>
        <p:spPr bwMode="auto">
          <a:xfrm>
            <a:off x="8364209" y="6288529"/>
            <a:ext cx="1701980" cy="24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2" tIns="55613" rIns="111222" bIns="55613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kern="0" dirty="0">
                <a:solidFill>
                  <a:srgbClr val="000000"/>
                </a:solidFill>
                <a:cs typeface="Arial" panose="020B0604020202020204" pitchFamily="34" charset="0"/>
              </a:rPr>
              <a:t>- количество осадков, мм</a:t>
            </a:r>
          </a:p>
        </p:txBody>
      </p:sp>
      <p:sp>
        <p:nvSpPr>
          <p:cNvPr id="39" name="TextBox 23"/>
          <p:cNvSpPr txBox="1"/>
          <p:nvPr/>
        </p:nvSpPr>
        <p:spPr>
          <a:xfrm>
            <a:off x="7933580" y="6316417"/>
            <a:ext cx="433814" cy="262489"/>
          </a:xfrm>
          <a:prstGeom prst="rect">
            <a:avLst/>
          </a:prstGeom>
          <a:solidFill>
            <a:srgbClr val="4F81BD">
              <a:lumMod val="75000"/>
            </a:srgbClr>
          </a:solidFill>
          <a:effectLst>
            <a:softEdge rad="63500"/>
          </a:effectLst>
        </p:spPr>
        <p:txBody>
          <a:bodyPr wrap="square" lIns="105952" tIns="52976" rIns="105952" bIns="52976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kern="0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40" name="TextBox 23"/>
          <p:cNvSpPr txBox="1"/>
          <p:nvPr/>
        </p:nvSpPr>
        <p:spPr>
          <a:xfrm>
            <a:off x="7946676" y="6501426"/>
            <a:ext cx="420718" cy="26248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05952" tIns="52976" rIns="105952" bIns="52976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kern="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41" name="Text Box 97"/>
          <p:cNvSpPr txBox="1">
            <a:spLocks noChangeArrowheads="1"/>
          </p:cNvSpPr>
          <p:nvPr/>
        </p:nvSpPr>
        <p:spPr bwMode="auto">
          <a:xfrm>
            <a:off x="8364208" y="6489574"/>
            <a:ext cx="1151399" cy="24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2" tIns="55613" rIns="111222" bIns="55613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kern="0" dirty="0">
                <a:solidFill>
                  <a:srgbClr val="000000"/>
                </a:solidFill>
                <a:cs typeface="Arial" panose="020B0604020202020204" pitchFamily="34" charset="0"/>
              </a:rPr>
              <a:t>- порывы ветра, м/с</a:t>
            </a:r>
          </a:p>
        </p:txBody>
      </p:sp>
      <p:grpSp>
        <p:nvGrpSpPr>
          <p:cNvPr id="42" name="Группа 629"/>
          <p:cNvGrpSpPr>
            <a:grpSpLocks/>
          </p:cNvGrpSpPr>
          <p:nvPr/>
        </p:nvGrpSpPr>
        <p:grpSpPr bwMode="auto">
          <a:xfrm>
            <a:off x="8069508" y="6748115"/>
            <a:ext cx="175267" cy="181113"/>
            <a:chOff x="142483" y="3760971"/>
            <a:chExt cx="346075" cy="386605"/>
          </a:xfrm>
        </p:grpSpPr>
        <p:sp>
          <p:nvSpPr>
            <p:cNvPr id="43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996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44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996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45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82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893048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sp>
        <p:nvSpPr>
          <p:cNvPr id="46" name="Text Box 97"/>
          <p:cNvSpPr txBox="1">
            <a:spLocks noChangeArrowheads="1"/>
          </p:cNvSpPr>
          <p:nvPr/>
        </p:nvSpPr>
        <p:spPr bwMode="auto">
          <a:xfrm>
            <a:off x="8319182" y="6690211"/>
            <a:ext cx="1939518" cy="358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пожарно-спасательные формирования</a:t>
            </a:r>
          </a:p>
        </p:txBody>
      </p:sp>
      <p:grpSp>
        <p:nvGrpSpPr>
          <p:cNvPr id="47" name="Group 316"/>
          <p:cNvGrpSpPr>
            <a:grpSpLocks/>
          </p:cNvGrpSpPr>
          <p:nvPr/>
        </p:nvGrpSpPr>
        <p:grpSpPr bwMode="auto">
          <a:xfrm>
            <a:off x="8056888" y="6958331"/>
            <a:ext cx="158122" cy="133305"/>
            <a:chOff x="4727" y="2506"/>
            <a:chExt cx="706" cy="1172"/>
          </a:xfrm>
        </p:grpSpPr>
        <p:sp>
          <p:nvSpPr>
            <p:cNvPr id="48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2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3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4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5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6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7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8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9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0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1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2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3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4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5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6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7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8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9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0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1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2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3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4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5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6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7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8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9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0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1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2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3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4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5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6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7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8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9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0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1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2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3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4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5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6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7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8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9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0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1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2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3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4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5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6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7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8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9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0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1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2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3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4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5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6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7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8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9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0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1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2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3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4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5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26" name="Text Box 97"/>
          <p:cNvSpPr txBox="1">
            <a:spLocks noChangeArrowheads="1"/>
          </p:cNvSpPr>
          <p:nvPr/>
        </p:nvSpPr>
        <p:spPr bwMode="auto">
          <a:xfrm>
            <a:off x="8302455" y="6887386"/>
            <a:ext cx="1577594" cy="24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социально-значимый объект</a:t>
            </a:r>
          </a:p>
        </p:txBody>
      </p:sp>
      <p:grpSp>
        <p:nvGrpSpPr>
          <p:cNvPr id="127" name="Группа 119"/>
          <p:cNvGrpSpPr>
            <a:grpSpLocks/>
          </p:cNvGrpSpPr>
          <p:nvPr/>
        </p:nvGrpSpPr>
        <p:grpSpPr bwMode="auto">
          <a:xfrm>
            <a:off x="8069460" y="7119665"/>
            <a:ext cx="133320" cy="125886"/>
            <a:chOff x="214313" y="8958263"/>
            <a:chExt cx="642937" cy="500062"/>
          </a:xfrm>
        </p:grpSpPr>
        <p:sp>
          <p:nvSpPr>
            <p:cNvPr id="128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9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30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31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32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133" name="Text Box 97"/>
          <p:cNvSpPr txBox="1">
            <a:spLocks noChangeArrowheads="1"/>
          </p:cNvSpPr>
          <p:nvPr/>
        </p:nvSpPr>
        <p:spPr bwMode="auto">
          <a:xfrm>
            <a:off x="8297583" y="7053579"/>
            <a:ext cx="1552510" cy="24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больница</a:t>
            </a:r>
          </a:p>
        </p:txBody>
      </p:sp>
      <p:sp>
        <p:nvSpPr>
          <p:cNvPr id="140" name="Прямоугольник 139"/>
          <p:cNvSpPr/>
          <p:nvPr/>
        </p:nvSpPr>
        <p:spPr>
          <a:xfrm>
            <a:off x="7464638" y="741087"/>
            <a:ext cx="2861658" cy="25496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49" tIns="52975" rIns="105949" bIns="52975"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grpSp>
        <p:nvGrpSpPr>
          <p:cNvPr id="553" name="Group 316"/>
          <p:cNvGrpSpPr>
            <a:grpSpLocks/>
          </p:cNvGrpSpPr>
          <p:nvPr/>
        </p:nvGrpSpPr>
        <p:grpSpPr bwMode="auto">
          <a:xfrm>
            <a:off x="4730156" y="6036193"/>
            <a:ext cx="362463" cy="280224"/>
            <a:chOff x="4727" y="2506"/>
            <a:chExt cx="706" cy="1172"/>
          </a:xfrm>
        </p:grpSpPr>
        <p:sp>
          <p:nvSpPr>
            <p:cNvPr id="554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55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56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57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58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59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60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61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62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63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64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65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66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67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68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69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70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71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72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73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74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75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76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77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78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79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80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81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82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83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84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85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86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87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88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89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90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91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92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93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94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95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96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97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98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99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00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01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02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03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04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05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06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07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08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09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0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1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2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3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4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5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6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7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8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9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0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1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2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3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4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5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6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7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8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9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30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31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32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</p:grpSp>
      <p:pic>
        <p:nvPicPr>
          <p:cNvPr id="111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t="40992" r="94372" b="53233"/>
          <a:stretch/>
        </p:blipFill>
        <p:spPr bwMode="auto">
          <a:xfrm>
            <a:off x="5674748" y="6617616"/>
            <a:ext cx="279435" cy="31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28" name="Группа 629"/>
          <p:cNvGrpSpPr>
            <a:grpSpLocks/>
          </p:cNvGrpSpPr>
          <p:nvPr/>
        </p:nvGrpSpPr>
        <p:grpSpPr bwMode="auto">
          <a:xfrm>
            <a:off x="4567707" y="4889767"/>
            <a:ext cx="364625" cy="415568"/>
            <a:chOff x="142483" y="3760971"/>
            <a:chExt cx="346075" cy="386605"/>
          </a:xfrm>
        </p:grpSpPr>
        <p:sp>
          <p:nvSpPr>
            <p:cNvPr id="1129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774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130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774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1131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149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3933" tIns="56967" rIns="113933" bIns="56967">
              <a:spAutoFit/>
            </a:bodyPr>
            <a:lstStyle/>
            <a:p>
              <a:pPr algn="ctr" defTabSz="892870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1152" name="Группа 119"/>
          <p:cNvGrpSpPr>
            <a:grpSpLocks/>
          </p:cNvGrpSpPr>
          <p:nvPr/>
        </p:nvGrpSpPr>
        <p:grpSpPr bwMode="auto">
          <a:xfrm>
            <a:off x="4313271" y="5131357"/>
            <a:ext cx="301037" cy="294512"/>
            <a:chOff x="214313" y="8958263"/>
            <a:chExt cx="642937" cy="500062"/>
          </a:xfrm>
        </p:grpSpPr>
        <p:sp>
          <p:nvSpPr>
            <p:cNvPr id="1153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77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54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77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155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156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157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1182" name="Прямоугольник 1181"/>
          <p:cNvSpPr/>
          <p:nvPr/>
        </p:nvSpPr>
        <p:spPr bwMode="auto">
          <a:xfrm>
            <a:off x="5150151" y="2013643"/>
            <a:ext cx="1051915" cy="27854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62496" tIns="31247" rIns="62496" bIns="31247"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МО г. Сочи</a:t>
            </a:r>
          </a:p>
        </p:txBody>
      </p:sp>
      <p:sp>
        <p:nvSpPr>
          <p:cNvPr id="1186" name="Прямоугольник 1185"/>
          <p:cNvSpPr/>
          <p:nvPr/>
        </p:nvSpPr>
        <p:spPr>
          <a:xfrm>
            <a:off x="1313187" y="1628422"/>
            <a:ext cx="735107" cy="18723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 defTabSz="1059512"/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136/</a:t>
            </a:r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1187" name="Прямоугольник 1186"/>
          <p:cNvSpPr/>
          <p:nvPr/>
        </p:nvSpPr>
        <p:spPr>
          <a:xfrm>
            <a:off x="1034852" y="1824769"/>
            <a:ext cx="1004831" cy="224383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05947" tIns="52973" rIns="105947" bIns="52973" anchor="ctr"/>
          <a:lstStyle/>
          <a:p>
            <a:pPr algn="ctr" defTabSz="1059512"/>
            <a:r>
              <a:rPr lang="ru-RU" sz="8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47931/246266</a:t>
            </a:r>
          </a:p>
        </p:txBody>
      </p:sp>
      <p:sp>
        <p:nvSpPr>
          <p:cNvPr id="1188" name="Скругленный прямоугольник 1187"/>
          <p:cNvSpPr/>
          <p:nvPr/>
        </p:nvSpPr>
        <p:spPr>
          <a:xfrm>
            <a:off x="1034851" y="1600802"/>
            <a:ext cx="261115" cy="2148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60%</a:t>
            </a:r>
          </a:p>
        </p:txBody>
      </p:sp>
      <p:pic>
        <p:nvPicPr>
          <p:cNvPr id="1033" name="МО Сочи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57128" y="1003133"/>
            <a:ext cx="2869167" cy="2022068"/>
          </a:xfrm>
          <a:prstGeom prst="rect">
            <a:avLst/>
          </a:prstGeom>
        </p:spPr>
      </p:pic>
      <p:grpSp>
        <p:nvGrpSpPr>
          <p:cNvPr id="219" name="Группа 629"/>
          <p:cNvGrpSpPr>
            <a:grpSpLocks/>
          </p:cNvGrpSpPr>
          <p:nvPr/>
        </p:nvGrpSpPr>
        <p:grpSpPr bwMode="auto">
          <a:xfrm>
            <a:off x="4796346" y="2850174"/>
            <a:ext cx="364625" cy="415568"/>
            <a:chOff x="142483" y="3760971"/>
            <a:chExt cx="346075" cy="386605"/>
          </a:xfrm>
        </p:grpSpPr>
        <p:sp>
          <p:nvSpPr>
            <p:cNvPr id="220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774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221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774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222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149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3933" tIns="56967" rIns="113933" bIns="56967">
              <a:spAutoFit/>
            </a:bodyPr>
            <a:lstStyle/>
            <a:p>
              <a:pPr algn="ctr" defTabSz="892870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223" name="Группа 629"/>
          <p:cNvGrpSpPr>
            <a:grpSpLocks/>
          </p:cNvGrpSpPr>
          <p:nvPr/>
        </p:nvGrpSpPr>
        <p:grpSpPr bwMode="auto">
          <a:xfrm>
            <a:off x="3969591" y="2138731"/>
            <a:ext cx="364625" cy="415568"/>
            <a:chOff x="142483" y="3760971"/>
            <a:chExt cx="346075" cy="386605"/>
          </a:xfrm>
        </p:grpSpPr>
        <p:sp>
          <p:nvSpPr>
            <p:cNvPr id="224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774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225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774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226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149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3933" tIns="56967" rIns="113933" bIns="56967">
              <a:spAutoFit/>
            </a:bodyPr>
            <a:lstStyle/>
            <a:p>
              <a:pPr algn="ctr" defTabSz="892870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227" name="Group 316"/>
          <p:cNvGrpSpPr>
            <a:grpSpLocks/>
          </p:cNvGrpSpPr>
          <p:nvPr/>
        </p:nvGrpSpPr>
        <p:grpSpPr bwMode="auto">
          <a:xfrm>
            <a:off x="4231675" y="5452445"/>
            <a:ext cx="362463" cy="280224"/>
            <a:chOff x="4727" y="2506"/>
            <a:chExt cx="706" cy="1172"/>
          </a:xfrm>
        </p:grpSpPr>
        <p:sp>
          <p:nvSpPr>
            <p:cNvPr id="228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9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0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1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2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3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4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5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6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7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8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9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0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1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2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3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4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5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6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7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8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9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0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1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2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3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4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5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6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7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8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9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0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1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2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3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4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5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6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7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8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9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0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1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2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3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4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5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6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7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8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9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0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1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2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3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4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5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6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7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8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9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0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1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2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3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4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5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6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7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8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9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0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1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2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3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4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5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6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</p:grpSp>
      <p:grpSp>
        <p:nvGrpSpPr>
          <p:cNvPr id="307" name="Group 316"/>
          <p:cNvGrpSpPr>
            <a:grpSpLocks/>
          </p:cNvGrpSpPr>
          <p:nvPr/>
        </p:nvGrpSpPr>
        <p:grpSpPr bwMode="auto">
          <a:xfrm>
            <a:off x="4566632" y="3364438"/>
            <a:ext cx="362463" cy="280224"/>
            <a:chOff x="4727" y="2506"/>
            <a:chExt cx="706" cy="1172"/>
          </a:xfrm>
        </p:grpSpPr>
        <p:sp>
          <p:nvSpPr>
            <p:cNvPr id="308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9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0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1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2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3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4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5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6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7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8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9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0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1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2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3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4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5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6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7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8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9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0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1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2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3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4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5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6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7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8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9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0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1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2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3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4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5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6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7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8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9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0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1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2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3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4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5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6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7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8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9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0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1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2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3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4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5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6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7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8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9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0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1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2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3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4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5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6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7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8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9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0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1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2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3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4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5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6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</p:grpSp>
      <p:grpSp>
        <p:nvGrpSpPr>
          <p:cNvPr id="467" name="Группа 119"/>
          <p:cNvGrpSpPr>
            <a:grpSpLocks/>
          </p:cNvGrpSpPr>
          <p:nvPr/>
        </p:nvGrpSpPr>
        <p:grpSpPr bwMode="auto">
          <a:xfrm>
            <a:off x="4070688" y="4188466"/>
            <a:ext cx="301037" cy="294512"/>
            <a:chOff x="214313" y="8958263"/>
            <a:chExt cx="642937" cy="500062"/>
          </a:xfrm>
        </p:grpSpPr>
        <p:sp>
          <p:nvSpPr>
            <p:cNvPr id="468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77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9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77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70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471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472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473" name="Группа 119"/>
          <p:cNvGrpSpPr>
            <a:grpSpLocks/>
          </p:cNvGrpSpPr>
          <p:nvPr/>
        </p:nvGrpSpPr>
        <p:grpSpPr bwMode="auto">
          <a:xfrm>
            <a:off x="3671713" y="2045143"/>
            <a:ext cx="301037" cy="294512"/>
            <a:chOff x="214313" y="8958263"/>
            <a:chExt cx="642937" cy="500062"/>
          </a:xfrm>
        </p:grpSpPr>
        <p:sp>
          <p:nvSpPr>
            <p:cNvPr id="474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77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5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77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76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477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478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479" name="Группа 119"/>
          <p:cNvGrpSpPr>
            <a:grpSpLocks/>
          </p:cNvGrpSpPr>
          <p:nvPr/>
        </p:nvGrpSpPr>
        <p:grpSpPr bwMode="auto">
          <a:xfrm>
            <a:off x="4997549" y="4835251"/>
            <a:ext cx="301037" cy="294512"/>
            <a:chOff x="214313" y="8958263"/>
            <a:chExt cx="642937" cy="500062"/>
          </a:xfrm>
        </p:grpSpPr>
        <p:sp>
          <p:nvSpPr>
            <p:cNvPr id="480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77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1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77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82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483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484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410" name="TextBox 23"/>
          <p:cNvSpPr txBox="1"/>
          <p:nvPr/>
        </p:nvSpPr>
        <p:spPr bwMode="auto">
          <a:xfrm>
            <a:off x="1273580" y="1337005"/>
            <a:ext cx="357833" cy="26248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1" name="TextBox 23"/>
          <p:cNvSpPr txBox="1"/>
          <p:nvPr/>
        </p:nvSpPr>
        <p:spPr bwMode="auto">
          <a:xfrm>
            <a:off x="1540079" y="1334890"/>
            <a:ext cx="357749" cy="26248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04" name="TextBox 403"/>
          <p:cNvSpPr txBox="1"/>
          <p:nvPr/>
        </p:nvSpPr>
        <p:spPr>
          <a:xfrm>
            <a:off x="-9742" y="7521979"/>
            <a:ext cx="1886807" cy="72657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79464" tIns="39732" rIns="79464" bIns="39732" rtlCol="0">
            <a:spAutoFit/>
          </a:bodyPr>
          <a:lstStyle/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16:00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02.06.2021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Краснодарскому краю</a:t>
            </a:r>
          </a:p>
          <a:p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 7 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А.В. 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Федоренко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3220-5507</a:t>
            </a:r>
          </a:p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АИУС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РСЧС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98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98" fill="hold"/>
                                        <p:tgtEl>
                                          <p:spTgt spid="10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3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30078\Desktop\Сочи\Снимок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813263"/>
            <a:ext cx="10344040" cy="740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373" name="Прямоугольник 372"/>
          <p:cNvSpPr/>
          <p:nvPr/>
        </p:nvSpPr>
        <p:spPr>
          <a:xfrm>
            <a:off x="7190278" y="893062"/>
            <a:ext cx="3133621" cy="3293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1262" tIns="70631" rIns="141262" bIns="70631"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379" name="TextBox 378"/>
          <p:cNvSpPr txBox="1"/>
          <p:nvPr/>
        </p:nvSpPr>
        <p:spPr>
          <a:xfrm>
            <a:off x="4868672" y="3707970"/>
            <a:ext cx="595695" cy="3137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7323" tIns="48663" rIns="97323" bIns="48663">
            <a:spAutoFit/>
          </a:bodyPr>
          <a:lstStyle>
            <a:defPPr>
              <a:defRPr lang="ru-RU"/>
            </a:defPPr>
            <a:lvl1pPr algn="just" defTabSz="612775" eaLnBrk="0" hangingPunct="0">
              <a:buFontTx/>
              <a:buNone/>
              <a:defRPr sz="14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defTabSz="612775" eaLnBrk="0" hangingPunct="0">
              <a:spcBef>
                <a:spcPct val="20000"/>
              </a:spcBef>
              <a:buChar char="–"/>
              <a:defRPr sz="3200"/>
            </a:lvl2pPr>
            <a:lvl3pPr marL="1143000" indent="-228600" defTabSz="612775" eaLnBrk="0" hangingPunct="0">
              <a:spcBef>
                <a:spcPct val="20000"/>
              </a:spcBef>
              <a:buChar char="•"/>
              <a:defRPr sz="2800"/>
            </a:lvl3pPr>
            <a:lvl4pPr marL="1600200" indent="-228600" defTabSz="612775" eaLnBrk="0" hangingPunct="0">
              <a:spcBef>
                <a:spcPct val="20000"/>
              </a:spcBef>
              <a:buChar char="–"/>
              <a:defRPr sz="2300"/>
            </a:lvl4pPr>
            <a:lvl5pPr marL="2057400" indent="-228600" defTabSz="612775" eaLnBrk="0" hangingPunct="0">
              <a:spcBef>
                <a:spcPct val="20000"/>
              </a:spcBef>
              <a:buChar char="»"/>
              <a:defRPr sz="2300"/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9pPr>
          </a:lstStyle>
          <a:p>
            <a:pPr>
              <a:defRPr/>
            </a:pPr>
            <a:r>
              <a:rPr lang="ru-RU" dirty="0"/>
              <a:t>А147</a:t>
            </a:r>
          </a:p>
        </p:txBody>
      </p:sp>
      <p:sp>
        <p:nvSpPr>
          <p:cNvPr id="380" name="AutoShape 24"/>
          <p:cNvSpPr>
            <a:spLocks noChangeArrowheads="1"/>
          </p:cNvSpPr>
          <p:nvPr/>
        </p:nvSpPr>
        <p:spPr bwMode="auto">
          <a:xfrm>
            <a:off x="704510" y="4768615"/>
            <a:ext cx="3007152" cy="962170"/>
          </a:xfrm>
          <a:prstGeom prst="wedgeRectCallout">
            <a:avLst>
              <a:gd name="adj1" fmla="val 59283"/>
              <a:gd name="adj2" fmla="val -250993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lIns="135166" tIns="67589" rIns="135166" bIns="67589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4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4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109 по 213 км (риск образования гололедицы, ухудшение видимости, боковой ветер)</a:t>
            </a:r>
            <a:endParaRPr lang="en-US" altLang="ru-RU" sz="14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70" name="Группа 119"/>
          <p:cNvGrpSpPr>
            <a:grpSpLocks/>
          </p:cNvGrpSpPr>
          <p:nvPr/>
        </p:nvGrpSpPr>
        <p:grpSpPr bwMode="auto">
          <a:xfrm>
            <a:off x="8895545" y="7213863"/>
            <a:ext cx="150220" cy="169933"/>
            <a:chOff x="214313" y="8958263"/>
            <a:chExt cx="642937" cy="500062"/>
          </a:xfrm>
        </p:grpSpPr>
        <p:sp>
          <p:nvSpPr>
            <p:cNvPr id="471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21"/>
              <a:endParaRPr lang="ru-RU" sz="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2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21"/>
              <a:endParaRPr lang="ru-RU" sz="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73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474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475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476" name="Text Box 97"/>
          <p:cNvSpPr txBox="1">
            <a:spLocks noChangeArrowheads="1"/>
          </p:cNvSpPr>
          <p:nvPr/>
        </p:nvSpPr>
        <p:spPr bwMode="auto">
          <a:xfrm>
            <a:off x="9033952" y="7185758"/>
            <a:ext cx="1164079" cy="235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03" tIns="55605" rIns="111203" bIns="55605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больница</a:t>
            </a:r>
          </a:p>
        </p:txBody>
      </p:sp>
      <p:pic>
        <p:nvPicPr>
          <p:cNvPr id="47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7480" y="7666469"/>
            <a:ext cx="141257" cy="204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8" name="Text Box 97"/>
          <p:cNvSpPr txBox="1">
            <a:spLocks noChangeArrowheads="1"/>
          </p:cNvSpPr>
          <p:nvPr/>
        </p:nvSpPr>
        <p:spPr bwMode="auto">
          <a:xfrm>
            <a:off x="9086814" y="7660916"/>
            <a:ext cx="1164079" cy="358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03" tIns="55605" rIns="111203" bIns="55605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sz="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ru-RU" alt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 химически опасный объект</a:t>
            </a:r>
          </a:p>
        </p:txBody>
      </p:sp>
      <p:pic>
        <p:nvPicPr>
          <p:cNvPr id="479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t="40992" r="94372" b="53233"/>
          <a:stretch/>
        </p:blipFill>
        <p:spPr bwMode="auto">
          <a:xfrm>
            <a:off x="8877241" y="7444556"/>
            <a:ext cx="135047" cy="20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81" name="Прямая соединительная линия 480"/>
          <p:cNvCxnSpPr/>
          <p:nvPr/>
        </p:nvCxnSpPr>
        <p:spPr>
          <a:xfrm>
            <a:off x="8849619" y="8020306"/>
            <a:ext cx="2371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3" name="Группа 482"/>
          <p:cNvGrpSpPr/>
          <p:nvPr/>
        </p:nvGrpSpPr>
        <p:grpSpPr>
          <a:xfrm>
            <a:off x="8856105" y="6913969"/>
            <a:ext cx="159849" cy="209234"/>
            <a:chOff x="2569102" y="4634930"/>
            <a:chExt cx="200292" cy="232563"/>
          </a:xfrm>
        </p:grpSpPr>
        <p:sp>
          <p:nvSpPr>
            <p:cNvPr id="484" name="Скругленный прямоугольник 483"/>
            <p:cNvSpPr/>
            <p:nvPr/>
          </p:nvSpPr>
          <p:spPr>
            <a:xfrm>
              <a:off x="2569102" y="4707080"/>
              <a:ext cx="200292" cy="108908"/>
            </a:xfrm>
            <a:prstGeom prst="roundRect">
              <a:avLst>
                <a:gd name="adj" fmla="val 2678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700">
                <a:solidFill>
                  <a:prstClr val="white"/>
                </a:solidFill>
              </a:endParaRPr>
            </a:p>
          </p:txBody>
        </p:sp>
        <p:sp>
          <p:nvSpPr>
            <p:cNvPr id="485" name="Овал 484"/>
            <p:cNvSpPr/>
            <p:nvPr/>
          </p:nvSpPr>
          <p:spPr>
            <a:xfrm>
              <a:off x="2593655" y="4744551"/>
              <a:ext cx="45719" cy="582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700">
                <a:solidFill>
                  <a:prstClr val="white"/>
                </a:solidFill>
              </a:endParaRPr>
            </a:p>
          </p:txBody>
        </p:sp>
        <p:sp>
          <p:nvSpPr>
            <p:cNvPr id="486" name="Овал 485"/>
            <p:cNvSpPr/>
            <p:nvPr/>
          </p:nvSpPr>
          <p:spPr>
            <a:xfrm>
              <a:off x="2698872" y="4744551"/>
              <a:ext cx="45719" cy="582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700">
                <a:solidFill>
                  <a:prstClr val="white"/>
                </a:solidFill>
              </a:endParaRPr>
            </a:p>
          </p:txBody>
        </p:sp>
        <p:sp>
          <p:nvSpPr>
            <p:cNvPr id="487" name="Скругленный прямоугольник 486"/>
            <p:cNvSpPr/>
            <p:nvPr/>
          </p:nvSpPr>
          <p:spPr>
            <a:xfrm>
              <a:off x="2593654" y="4821774"/>
              <a:ext cx="45719" cy="45719"/>
            </a:xfrm>
            <a:prstGeom prst="roundRect">
              <a:avLst>
                <a:gd name="adj" fmla="val 2678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700">
                <a:solidFill>
                  <a:prstClr val="white"/>
                </a:solidFill>
              </a:endParaRPr>
            </a:p>
          </p:txBody>
        </p:sp>
        <p:sp>
          <p:nvSpPr>
            <p:cNvPr id="488" name="Скругленный прямоугольник 487"/>
            <p:cNvSpPr/>
            <p:nvPr/>
          </p:nvSpPr>
          <p:spPr>
            <a:xfrm>
              <a:off x="2694588" y="4821774"/>
              <a:ext cx="45719" cy="45719"/>
            </a:xfrm>
            <a:prstGeom prst="roundRect">
              <a:avLst>
                <a:gd name="adj" fmla="val 2678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700">
                <a:solidFill>
                  <a:prstClr val="white"/>
                </a:solidFill>
              </a:endParaRPr>
            </a:p>
          </p:txBody>
        </p:sp>
        <p:sp>
          <p:nvSpPr>
            <p:cNvPr id="489" name="Скругленный прямоугольник 488"/>
            <p:cNvSpPr/>
            <p:nvPr/>
          </p:nvSpPr>
          <p:spPr>
            <a:xfrm>
              <a:off x="2595493" y="4634930"/>
              <a:ext cx="146653" cy="81211"/>
            </a:xfrm>
            <a:prstGeom prst="roundRect">
              <a:avLst>
                <a:gd name="adj" fmla="val 3069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700">
                <a:solidFill>
                  <a:prstClr val="white"/>
                </a:solidFill>
              </a:endParaRPr>
            </a:p>
          </p:txBody>
        </p:sp>
        <p:sp>
          <p:nvSpPr>
            <p:cNvPr id="490" name="Скругленный прямоугольник 489"/>
            <p:cNvSpPr/>
            <p:nvPr/>
          </p:nvSpPr>
          <p:spPr>
            <a:xfrm>
              <a:off x="2607152" y="4644548"/>
              <a:ext cx="123333" cy="68297"/>
            </a:xfrm>
            <a:prstGeom prst="roundRect">
              <a:avLst>
                <a:gd name="adj" fmla="val 3069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700">
                <a:solidFill>
                  <a:prstClr val="white"/>
                </a:solidFill>
              </a:endParaRPr>
            </a:p>
          </p:txBody>
        </p:sp>
      </p:grpSp>
      <p:sp>
        <p:nvSpPr>
          <p:cNvPr id="403" name="Text Box 5"/>
          <p:cNvSpPr txBox="1">
            <a:spLocks noChangeArrowheads="1"/>
          </p:cNvSpPr>
          <p:nvPr/>
        </p:nvSpPr>
        <p:spPr bwMode="auto">
          <a:xfrm>
            <a:off x="3" y="-2494"/>
            <a:ext cx="10344037" cy="88456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lIns="40493" tIns="20248" rIns="40493" bIns="20248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ИНФОРМАЦИОННЫЕ МАТЕРИАЛЫ ПО РИСКУ НАРУШЕНИЯ ТРАНСПОРТНОГО СООБЩЕНИЯ,</a:t>
            </a:r>
          </a:p>
          <a:p>
            <a:r>
              <a:rPr lang="ru-RU" dirty="0"/>
              <a:t> СВЯЗАННЫХ С НЕБЛАГОПРИЯТНЫМИ МЕТЕОЯВЛЕНИЯМИ НА АВТОДОРОГЕ А-147 </a:t>
            </a:r>
          </a:p>
          <a:p>
            <a:r>
              <a:rPr lang="ru-RU" dirty="0"/>
              <a:t>В КРАСНОДАРСКОМ КРАЕ (НА </a:t>
            </a:r>
            <a:r>
              <a:rPr lang="ru-RU" dirty="0" smtClean="0"/>
              <a:t>03.06.2021 </a:t>
            </a:r>
            <a:r>
              <a:rPr lang="ru-RU" dirty="0"/>
              <a:t>)</a:t>
            </a:r>
          </a:p>
        </p:txBody>
      </p:sp>
      <p:sp>
        <p:nvSpPr>
          <p:cNvPr id="408" name="Rectangle 93"/>
          <p:cNvSpPr>
            <a:spLocks noChangeArrowheads="1"/>
          </p:cNvSpPr>
          <p:nvPr/>
        </p:nvSpPr>
        <p:spPr bwMode="auto">
          <a:xfrm>
            <a:off x="7959131" y="6568210"/>
            <a:ext cx="2371780" cy="160603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5952" tIns="52976" rIns="105952" bIns="52976" anchor="ctr"/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ru-RU" sz="80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09" name="Text Box 97"/>
          <p:cNvSpPr txBox="1">
            <a:spLocks noChangeArrowheads="1"/>
          </p:cNvSpPr>
          <p:nvPr/>
        </p:nvSpPr>
        <p:spPr bwMode="auto">
          <a:xfrm>
            <a:off x="8238344" y="6757149"/>
            <a:ext cx="2177762" cy="36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193" tIns="55598" rIns="111193" bIns="55598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- участок автодороги с повышенным риском возникновения ДТП, нарушением движения</a:t>
            </a:r>
          </a:p>
        </p:txBody>
      </p:sp>
      <p:sp>
        <p:nvSpPr>
          <p:cNvPr id="410" name="Полилиния 409"/>
          <p:cNvSpPr/>
          <p:nvPr/>
        </p:nvSpPr>
        <p:spPr>
          <a:xfrm>
            <a:off x="7994120" y="7182524"/>
            <a:ext cx="278828" cy="98084"/>
          </a:xfrm>
          <a:custGeom>
            <a:avLst/>
            <a:gdLst>
              <a:gd name="connsiteX0" fmla="*/ 0 w 246743"/>
              <a:gd name="connsiteY0" fmla="*/ 14515 h 104019"/>
              <a:gd name="connsiteX1" fmla="*/ 87086 w 246743"/>
              <a:gd name="connsiteY1" fmla="*/ 101600 h 104019"/>
              <a:gd name="connsiteX2" fmla="*/ 246743 w 246743"/>
              <a:gd name="connsiteY2" fmla="*/ 0 h 10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6743" h="104019">
                <a:moveTo>
                  <a:pt x="0" y="14515"/>
                </a:moveTo>
                <a:cubicBezTo>
                  <a:pt x="22981" y="59267"/>
                  <a:pt x="45962" y="104019"/>
                  <a:pt x="87086" y="101600"/>
                </a:cubicBezTo>
                <a:cubicBezTo>
                  <a:pt x="128210" y="99181"/>
                  <a:pt x="187476" y="49590"/>
                  <a:pt x="246743" y="0"/>
                </a:cubicBezTo>
              </a:path>
            </a:pathLst>
          </a:cu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9451" tIns="39725" rIns="79451" bIns="39725" rtlCol="0" anchor="ctr"/>
          <a:lstStyle/>
          <a:p>
            <a:pPr algn="ctr"/>
            <a:endParaRPr lang="ru-RU" sz="1600"/>
          </a:p>
        </p:txBody>
      </p:sp>
      <p:sp>
        <p:nvSpPr>
          <p:cNvPr id="411" name="Text Box 97"/>
          <p:cNvSpPr txBox="1">
            <a:spLocks noChangeArrowheads="1"/>
          </p:cNvSpPr>
          <p:nvPr/>
        </p:nvSpPr>
        <p:spPr bwMode="auto">
          <a:xfrm>
            <a:off x="8246235" y="7104438"/>
            <a:ext cx="2177762" cy="240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05" tIns="55604" rIns="111205" bIns="55604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- объездная дорога</a:t>
            </a:r>
          </a:p>
        </p:txBody>
      </p:sp>
      <p:sp>
        <p:nvSpPr>
          <p:cNvPr id="412" name="Овал 411"/>
          <p:cNvSpPr>
            <a:spLocks noChangeArrowheads="1"/>
          </p:cNvSpPr>
          <p:nvPr/>
        </p:nvSpPr>
        <p:spPr bwMode="auto">
          <a:xfrm rot="5238055">
            <a:off x="8076318" y="7386870"/>
            <a:ext cx="128371" cy="139245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rot="10800000" vert="eaVert" lIns="79240" tIns="39618" rIns="79240" bIns="39618" anchor="ctr"/>
          <a:lstStyle/>
          <a:p>
            <a:pPr algn="ctr">
              <a:defRPr/>
            </a:pPr>
            <a:endParaRPr lang="ru-RU" sz="1600" dirty="0">
              <a:solidFill>
                <a:schemeClr val="lt1"/>
              </a:solidFill>
            </a:endParaRPr>
          </a:p>
        </p:txBody>
      </p:sp>
      <p:sp>
        <p:nvSpPr>
          <p:cNvPr id="413" name="Text Box 97"/>
          <p:cNvSpPr txBox="1">
            <a:spLocks noChangeArrowheads="1"/>
          </p:cNvSpPr>
          <p:nvPr/>
        </p:nvSpPr>
        <p:spPr bwMode="auto">
          <a:xfrm>
            <a:off x="8228173" y="7308202"/>
            <a:ext cx="2177762" cy="240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05" tIns="55604" rIns="111205" bIns="55604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- населенный пункт</a:t>
            </a:r>
          </a:p>
        </p:txBody>
      </p:sp>
      <p:sp>
        <p:nvSpPr>
          <p:cNvPr id="414" name="Полилиния 413"/>
          <p:cNvSpPr/>
          <p:nvPr/>
        </p:nvSpPr>
        <p:spPr>
          <a:xfrm>
            <a:off x="7984688" y="6860476"/>
            <a:ext cx="311632" cy="114050"/>
          </a:xfrm>
          <a:custGeom>
            <a:avLst/>
            <a:gdLst>
              <a:gd name="connsiteX0" fmla="*/ 0 w 275772"/>
              <a:gd name="connsiteY0" fmla="*/ 0 h 120952"/>
              <a:gd name="connsiteX1" fmla="*/ 130629 w 275772"/>
              <a:gd name="connsiteY1" fmla="*/ 116114 h 120952"/>
              <a:gd name="connsiteX2" fmla="*/ 275772 w 275772"/>
              <a:gd name="connsiteY2" fmla="*/ 29028 h 12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5772" h="120952">
                <a:moveTo>
                  <a:pt x="0" y="0"/>
                </a:moveTo>
                <a:cubicBezTo>
                  <a:pt x="42333" y="55638"/>
                  <a:pt x="84667" y="111276"/>
                  <a:pt x="130629" y="116114"/>
                </a:cubicBezTo>
                <a:cubicBezTo>
                  <a:pt x="176591" y="120952"/>
                  <a:pt x="226181" y="74990"/>
                  <a:pt x="275772" y="29028"/>
                </a:cubicBezTo>
              </a:path>
            </a:pathLst>
          </a:cu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9451" tIns="39725" rIns="79451" bIns="39725" rtlCol="0" anchor="ctr"/>
          <a:lstStyle/>
          <a:p>
            <a:pPr algn="ctr"/>
            <a:endParaRPr lang="ru-RU" sz="1600"/>
          </a:p>
        </p:txBody>
      </p:sp>
      <p:grpSp>
        <p:nvGrpSpPr>
          <p:cNvPr id="415" name="Группа 629"/>
          <p:cNvGrpSpPr>
            <a:grpSpLocks/>
          </p:cNvGrpSpPr>
          <p:nvPr/>
        </p:nvGrpSpPr>
        <p:grpSpPr bwMode="auto">
          <a:xfrm>
            <a:off x="8068243" y="7623831"/>
            <a:ext cx="175267" cy="181113"/>
            <a:chOff x="142483" y="3760971"/>
            <a:chExt cx="346075" cy="386605"/>
          </a:xfrm>
        </p:grpSpPr>
        <p:sp>
          <p:nvSpPr>
            <p:cNvPr id="416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996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417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996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418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82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893048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sp>
        <p:nvSpPr>
          <p:cNvPr id="419" name="Text Box 97"/>
          <p:cNvSpPr txBox="1">
            <a:spLocks noChangeArrowheads="1"/>
          </p:cNvSpPr>
          <p:nvPr/>
        </p:nvSpPr>
        <p:spPr bwMode="auto">
          <a:xfrm>
            <a:off x="8317918" y="7565929"/>
            <a:ext cx="1939518" cy="358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пожарно-спасательные формирования</a:t>
            </a:r>
          </a:p>
        </p:txBody>
      </p:sp>
      <p:grpSp>
        <p:nvGrpSpPr>
          <p:cNvPr id="420" name="Group 316"/>
          <p:cNvGrpSpPr>
            <a:grpSpLocks/>
          </p:cNvGrpSpPr>
          <p:nvPr/>
        </p:nvGrpSpPr>
        <p:grpSpPr bwMode="auto">
          <a:xfrm>
            <a:off x="8055623" y="7834048"/>
            <a:ext cx="158122" cy="133305"/>
            <a:chOff x="4727" y="2506"/>
            <a:chExt cx="706" cy="1172"/>
          </a:xfrm>
        </p:grpSpPr>
        <p:sp>
          <p:nvSpPr>
            <p:cNvPr id="421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2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3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4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5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6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7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8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9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0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1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2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3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4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5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6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7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8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9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0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1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2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3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4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5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6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7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8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9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0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1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2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3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4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5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6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7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8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9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0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1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2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3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4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5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6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7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8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9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2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3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4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5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6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7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8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9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0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1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2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3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4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5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6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7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8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9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0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1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2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3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4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5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6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7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8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9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20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521" name="Text Box 97"/>
          <p:cNvSpPr txBox="1">
            <a:spLocks noChangeArrowheads="1"/>
          </p:cNvSpPr>
          <p:nvPr/>
        </p:nvSpPr>
        <p:spPr bwMode="auto">
          <a:xfrm>
            <a:off x="8301190" y="7763102"/>
            <a:ext cx="1577594" cy="24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социально-значимый объект</a:t>
            </a:r>
          </a:p>
        </p:txBody>
      </p:sp>
      <p:sp>
        <p:nvSpPr>
          <p:cNvPr id="522" name="Text Box 97"/>
          <p:cNvSpPr txBox="1">
            <a:spLocks noChangeArrowheads="1"/>
          </p:cNvSpPr>
          <p:nvPr/>
        </p:nvSpPr>
        <p:spPr bwMode="auto">
          <a:xfrm>
            <a:off x="8458045" y="6543412"/>
            <a:ext cx="1819185" cy="24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193" tIns="55598" rIns="111193" bIns="55598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RU" sz="800" i="1" dirty="0">
                <a:solidFill>
                  <a:srgbClr val="000000"/>
                </a:solidFill>
                <a:cs typeface="Arial" panose="020B0604020202020204" pitchFamily="34" charset="0"/>
              </a:rPr>
              <a:t>Условные обозначения</a:t>
            </a:r>
          </a:p>
        </p:txBody>
      </p:sp>
      <p:grpSp>
        <p:nvGrpSpPr>
          <p:cNvPr id="523" name="Группа 119"/>
          <p:cNvGrpSpPr>
            <a:grpSpLocks/>
          </p:cNvGrpSpPr>
          <p:nvPr/>
        </p:nvGrpSpPr>
        <p:grpSpPr bwMode="auto">
          <a:xfrm>
            <a:off x="8068196" y="7995381"/>
            <a:ext cx="133320" cy="125886"/>
            <a:chOff x="214313" y="8958263"/>
            <a:chExt cx="642937" cy="500062"/>
          </a:xfrm>
        </p:grpSpPr>
        <p:sp>
          <p:nvSpPr>
            <p:cNvPr id="524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5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526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527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528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529" name="Text Box 97"/>
          <p:cNvSpPr txBox="1">
            <a:spLocks noChangeArrowheads="1"/>
          </p:cNvSpPr>
          <p:nvPr/>
        </p:nvSpPr>
        <p:spPr bwMode="auto">
          <a:xfrm>
            <a:off x="8296318" y="7929296"/>
            <a:ext cx="1552510" cy="24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больница</a:t>
            </a:r>
          </a:p>
        </p:txBody>
      </p:sp>
      <p:sp>
        <p:nvSpPr>
          <p:cNvPr id="531" name="Прямоугольник 530"/>
          <p:cNvSpPr/>
          <p:nvPr/>
        </p:nvSpPr>
        <p:spPr bwMode="auto">
          <a:xfrm>
            <a:off x="3382477" y="1401011"/>
            <a:ext cx="1184516" cy="27854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62496" tIns="31247" rIns="62496" bIns="31247"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МО г. Туапсе</a:t>
            </a:r>
          </a:p>
        </p:txBody>
      </p:sp>
      <p:sp>
        <p:nvSpPr>
          <p:cNvPr id="532" name="Прямоугольник 531"/>
          <p:cNvSpPr/>
          <p:nvPr/>
        </p:nvSpPr>
        <p:spPr>
          <a:xfrm>
            <a:off x="0" y="6929298"/>
            <a:ext cx="1745305" cy="453569"/>
          </a:xfrm>
          <a:prstGeom prst="rect">
            <a:avLst/>
          </a:prstGeom>
          <a:solidFill>
            <a:srgbClr val="C5E0B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3417" tIns="41711" rIns="83417" bIns="41711" rtlCol="0" anchor="ctr" anchorCtr="1">
            <a:spAutoFit/>
          </a:bodyPr>
          <a:lstStyle/>
          <a:p>
            <a:pPr defTabSz="1059383"/>
            <a:r>
              <a:rPr lang="ru-RU" sz="1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Отрезанные н.п.: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нет.</a:t>
            </a:r>
          </a:p>
          <a:p>
            <a:pPr defTabSz="1059383"/>
            <a:r>
              <a:rPr lang="ru-RU" sz="1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Объездная дорога: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нет.</a:t>
            </a:r>
          </a:p>
        </p:txBody>
      </p:sp>
      <p:pic>
        <p:nvPicPr>
          <p:cNvPr id="536" name="туапсе 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84506" y="1231640"/>
            <a:ext cx="3144920" cy="2053062"/>
          </a:xfrm>
          <a:prstGeom prst="rect">
            <a:avLst/>
          </a:prstGeom>
        </p:spPr>
      </p:pic>
      <p:sp>
        <p:nvSpPr>
          <p:cNvPr id="136" name="Прямоугольник 135"/>
          <p:cNvSpPr/>
          <p:nvPr/>
        </p:nvSpPr>
        <p:spPr bwMode="auto">
          <a:xfrm>
            <a:off x="4929323" y="3213862"/>
            <a:ext cx="1051915" cy="27854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62496" tIns="31247" rIns="62496" bIns="31247"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МО г. Сочи</a:t>
            </a:r>
          </a:p>
        </p:txBody>
      </p:sp>
      <p:sp>
        <p:nvSpPr>
          <p:cNvPr id="135" name="Прямоугольник 134"/>
          <p:cNvSpPr/>
          <p:nvPr/>
        </p:nvSpPr>
        <p:spPr>
          <a:xfrm>
            <a:off x="7246778" y="3471965"/>
            <a:ext cx="3084134" cy="25683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32" tIns="52966" rIns="105932" bIns="52966" rtlCol="0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59515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метеоявлений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-9742" y="7521979"/>
            <a:ext cx="1886807" cy="72657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79464" tIns="39732" rIns="79464" bIns="39732" rtlCol="0">
            <a:spAutoFit/>
          </a:bodyPr>
          <a:lstStyle/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16:00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02.06.2021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Краснодарскому краю</a:t>
            </a:r>
          </a:p>
          <a:p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 7 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А.В. 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Федоренко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3220-5507</a:t>
            </a:r>
          </a:p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АИУС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РСЧС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E:\!!! ОМИП\сочи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779" y="3728800"/>
            <a:ext cx="3087666" cy="180581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75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00" fill="hold"/>
                                        <p:tgtEl>
                                          <p:spTgt spid="5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3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!!! ОМИП\дорог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436" y="4203356"/>
            <a:ext cx="2742602" cy="267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21" y="679517"/>
            <a:ext cx="7590416" cy="7547251"/>
            <a:chOff x="18" y="668286"/>
            <a:chExt cx="9143982" cy="5595334"/>
          </a:xfrm>
        </p:grpSpPr>
        <p:pic>
          <p:nvPicPr>
            <p:cNvPr id="6146" name="Picture 2" descr="E:\!!!!!!!ОММиОППМ\07.12\1111111111111111111111111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20"/>
            <a:stretch/>
          </p:blipFill>
          <p:spPr bwMode="auto">
            <a:xfrm>
              <a:off x="18" y="668286"/>
              <a:ext cx="9143982" cy="5595334"/>
            </a:xfrm>
            <a:prstGeom prst="rect">
              <a:avLst/>
            </a:prstGeom>
            <a:noFill/>
            <a:ln w="127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Полилиния 8"/>
            <p:cNvSpPr/>
            <p:nvPr/>
          </p:nvSpPr>
          <p:spPr>
            <a:xfrm>
              <a:off x="3003550" y="1543050"/>
              <a:ext cx="3490516" cy="3143250"/>
            </a:xfrm>
            <a:custGeom>
              <a:avLst/>
              <a:gdLst>
                <a:gd name="connsiteX0" fmla="*/ 0 w 3365500"/>
                <a:gd name="connsiteY0" fmla="*/ 457200 h 3143250"/>
                <a:gd name="connsiteX1" fmla="*/ 12700 w 3365500"/>
                <a:gd name="connsiteY1" fmla="*/ 349250 h 3143250"/>
                <a:gd name="connsiteX2" fmla="*/ 25400 w 3365500"/>
                <a:gd name="connsiteY2" fmla="*/ 330200 h 3143250"/>
                <a:gd name="connsiteX3" fmla="*/ 31750 w 3365500"/>
                <a:gd name="connsiteY3" fmla="*/ 304800 h 3143250"/>
                <a:gd name="connsiteX4" fmla="*/ 88900 w 3365500"/>
                <a:gd name="connsiteY4" fmla="*/ 279400 h 3143250"/>
                <a:gd name="connsiteX5" fmla="*/ 114300 w 3365500"/>
                <a:gd name="connsiteY5" fmla="*/ 273050 h 3143250"/>
                <a:gd name="connsiteX6" fmla="*/ 146050 w 3365500"/>
                <a:gd name="connsiteY6" fmla="*/ 266700 h 3143250"/>
                <a:gd name="connsiteX7" fmla="*/ 165100 w 3365500"/>
                <a:gd name="connsiteY7" fmla="*/ 260350 h 3143250"/>
                <a:gd name="connsiteX8" fmla="*/ 209550 w 3365500"/>
                <a:gd name="connsiteY8" fmla="*/ 254000 h 3143250"/>
                <a:gd name="connsiteX9" fmla="*/ 228600 w 3365500"/>
                <a:gd name="connsiteY9" fmla="*/ 247650 h 3143250"/>
                <a:gd name="connsiteX10" fmla="*/ 260350 w 3365500"/>
                <a:gd name="connsiteY10" fmla="*/ 241300 h 3143250"/>
                <a:gd name="connsiteX11" fmla="*/ 279400 w 3365500"/>
                <a:gd name="connsiteY11" fmla="*/ 228600 h 3143250"/>
                <a:gd name="connsiteX12" fmla="*/ 323850 w 3365500"/>
                <a:gd name="connsiteY12" fmla="*/ 203200 h 3143250"/>
                <a:gd name="connsiteX13" fmla="*/ 342900 w 3365500"/>
                <a:gd name="connsiteY13" fmla="*/ 165100 h 3143250"/>
                <a:gd name="connsiteX14" fmla="*/ 361950 w 3365500"/>
                <a:gd name="connsiteY14" fmla="*/ 88900 h 3143250"/>
                <a:gd name="connsiteX15" fmla="*/ 374650 w 3365500"/>
                <a:gd name="connsiteY15" fmla="*/ 50800 h 3143250"/>
                <a:gd name="connsiteX16" fmla="*/ 406400 w 3365500"/>
                <a:gd name="connsiteY16" fmla="*/ 0 h 3143250"/>
                <a:gd name="connsiteX17" fmla="*/ 463550 w 3365500"/>
                <a:gd name="connsiteY17" fmla="*/ 12700 h 3143250"/>
                <a:gd name="connsiteX18" fmla="*/ 482600 w 3365500"/>
                <a:gd name="connsiteY18" fmla="*/ 25400 h 3143250"/>
                <a:gd name="connsiteX19" fmla="*/ 527050 w 3365500"/>
                <a:gd name="connsiteY19" fmla="*/ 82550 h 3143250"/>
                <a:gd name="connsiteX20" fmla="*/ 546100 w 3365500"/>
                <a:gd name="connsiteY20" fmla="*/ 101600 h 3143250"/>
                <a:gd name="connsiteX21" fmla="*/ 584200 w 3365500"/>
                <a:gd name="connsiteY21" fmla="*/ 114300 h 3143250"/>
                <a:gd name="connsiteX22" fmla="*/ 596900 w 3365500"/>
                <a:gd name="connsiteY22" fmla="*/ 133350 h 3143250"/>
                <a:gd name="connsiteX23" fmla="*/ 654050 w 3365500"/>
                <a:gd name="connsiteY23" fmla="*/ 146050 h 3143250"/>
                <a:gd name="connsiteX24" fmla="*/ 673100 w 3365500"/>
                <a:gd name="connsiteY24" fmla="*/ 158750 h 3143250"/>
                <a:gd name="connsiteX25" fmla="*/ 692150 w 3365500"/>
                <a:gd name="connsiteY25" fmla="*/ 177800 h 3143250"/>
                <a:gd name="connsiteX26" fmla="*/ 711200 w 3365500"/>
                <a:gd name="connsiteY26" fmla="*/ 184150 h 3143250"/>
                <a:gd name="connsiteX27" fmla="*/ 742950 w 3365500"/>
                <a:gd name="connsiteY27" fmla="*/ 228600 h 3143250"/>
                <a:gd name="connsiteX28" fmla="*/ 768350 w 3365500"/>
                <a:gd name="connsiteY28" fmla="*/ 266700 h 3143250"/>
                <a:gd name="connsiteX29" fmla="*/ 793750 w 3365500"/>
                <a:gd name="connsiteY29" fmla="*/ 311150 h 3143250"/>
                <a:gd name="connsiteX30" fmla="*/ 819150 w 3365500"/>
                <a:gd name="connsiteY30" fmla="*/ 330200 h 3143250"/>
                <a:gd name="connsiteX31" fmla="*/ 908050 w 3365500"/>
                <a:gd name="connsiteY31" fmla="*/ 406400 h 3143250"/>
                <a:gd name="connsiteX32" fmla="*/ 927100 w 3365500"/>
                <a:gd name="connsiteY32" fmla="*/ 412750 h 3143250"/>
                <a:gd name="connsiteX33" fmla="*/ 965200 w 3365500"/>
                <a:gd name="connsiteY33" fmla="*/ 438150 h 3143250"/>
                <a:gd name="connsiteX34" fmla="*/ 984250 w 3365500"/>
                <a:gd name="connsiteY34" fmla="*/ 457200 h 3143250"/>
                <a:gd name="connsiteX35" fmla="*/ 1003300 w 3365500"/>
                <a:gd name="connsiteY35" fmla="*/ 463550 h 3143250"/>
                <a:gd name="connsiteX36" fmla="*/ 1022350 w 3365500"/>
                <a:gd name="connsiteY36" fmla="*/ 476250 h 3143250"/>
                <a:gd name="connsiteX37" fmla="*/ 1060450 w 3365500"/>
                <a:gd name="connsiteY37" fmla="*/ 488950 h 3143250"/>
                <a:gd name="connsiteX38" fmla="*/ 1073150 w 3365500"/>
                <a:gd name="connsiteY38" fmla="*/ 508000 h 3143250"/>
                <a:gd name="connsiteX39" fmla="*/ 1111250 w 3365500"/>
                <a:gd name="connsiteY39" fmla="*/ 539750 h 3143250"/>
                <a:gd name="connsiteX40" fmla="*/ 1136650 w 3365500"/>
                <a:gd name="connsiteY40" fmla="*/ 584200 h 3143250"/>
                <a:gd name="connsiteX41" fmla="*/ 1155700 w 3365500"/>
                <a:gd name="connsiteY41" fmla="*/ 603250 h 3143250"/>
                <a:gd name="connsiteX42" fmla="*/ 1162050 w 3365500"/>
                <a:gd name="connsiteY42" fmla="*/ 628650 h 3143250"/>
                <a:gd name="connsiteX43" fmla="*/ 1219200 w 3365500"/>
                <a:gd name="connsiteY43" fmla="*/ 660400 h 3143250"/>
                <a:gd name="connsiteX44" fmla="*/ 1263650 w 3365500"/>
                <a:gd name="connsiteY44" fmla="*/ 679450 h 3143250"/>
                <a:gd name="connsiteX45" fmla="*/ 1314450 w 3365500"/>
                <a:gd name="connsiteY45" fmla="*/ 768350 h 3143250"/>
                <a:gd name="connsiteX46" fmla="*/ 1333500 w 3365500"/>
                <a:gd name="connsiteY46" fmla="*/ 787400 h 3143250"/>
                <a:gd name="connsiteX47" fmla="*/ 1358900 w 3365500"/>
                <a:gd name="connsiteY47" fmla="*/ 825500 h 3143250"/>
                <a:gd name="connsiteX48" fmla="*/ 1384300 w 3365500"/>
                <a:gd name="connsiteY48" fmla="*/ 831850 h 3143250"/>
                <a:gd name="connsiteX49" fmla="*/ 1422400 w 3365500"/>
                <a:gd name="connsiteY49" fmla="*/ 869950 h 3143250"/>
                <a:gd name="connsiteX50" fmla="*/ 1435100 w 3365500"/>
                <a:gd name="connsiteY50" fmla="*/ 889000 h 3143250"/>
                <a:gd name="connsiteX51" fmla="*/ 1454150 w 3365500"/>
                <a:gd name="connsiteY51" fmla="*/ 914400 h 3143250"/>
                <a:gd name="connsiteX52" fmla="*/ 1492250 w 3365500"/>
                <a:gd name="connsiteY52" fmla="*/ 958850 h 3143250"/>
                <a:gd name="connsiteX53" fmla="*/ 1504950 w 3365500"/>
                <a:gd name="connsiteY53" fmla="*/ 1035050 h 3143250"/>
                <a:gd name="connsiteX54" fmla="*/ 1511300 w 3365500"/>
                <a:gd name="connsiteY54" fmla="*/ 1085850 h 3143250"/>
                <a:gd name="connsiteX55" fmla="*/ 1524000 w 3365500"/>
                <a:gd name="connsiteY55" fmla="*/ 1104900 h 3143250"/>
                <a:gd name="connsiteX56" fmla="*/ 1530350 w 3365500"/>
                <a:gd name="connsiteY56" fmla="*/ 1123950 h 3143250"/>
                <a:gd name="connsiteX57" fmla="*/ 1562100 w 3365500"/>
                <a:gd name="connsiteY57" fmla="*/ 1200150 h 3143250"/>
                <a:gd name="connsiteX58" fmla="*/ 1581150 w 3365500"/>
                <a:gd name="connsiteY58" fmla="*/ 1238250 h 3143250"/>
                <a:gd name="connsiteX59" fmla="*/ 1587500 w 3365500"/>
                <a:gd name="connsiteY59" fmla="*/ 1257300 h 3143250"/>
                <a:gd name="connsiteX60" fmla="*/ 1606550 w 3365500"/>
                <a:gd name="connsiteY60" fmla="*/ 1263650 h 3143250"/>
                <a:gd name="connsiteX61" fmla="*/ 1625600 w 3365500"/>
                <a:gd name="connsiteY61" fmla="*/ 1257300 h 3143250"/>
                <a:gd name="connsiteX62" fmla="*/ 1631950 w 3365500"/>
                <a:gd name="connsiteY62" fmla="*/ 1295400 h 3143250"/>
                <a:gd name="connsiteX63" fmla="*/ 1638300 w 3365500"/>
                <a:gd name="connsiteY63" fmla="*/ 1314450 h 3143250"/>
                <a:gd name="connsiteX64" fmla="*/ 1657350 w 3365500"/>
                <a:gd name="connsiteY64" fmla="*/ 1327150 h 3143250"/>
                <a:gd name="connsiteX65" fmla="*/ 1682750 w 3365500"/>
                <a:gd name="connsiteY65" fmla="*/ 1320800 h 3143250"/>
                <a:gd name="connsiteX66" fmla="*/ 1708150 w 3365500"/>
                <a:gd name="connsiteY66" fmla="*/ 1301750 h 3143250"/>
                <a:gd name="connsiteX67" fmla="*/ 1752600 w 3365500"/>
                <a:gd name="connsiteY67" fmla="*/ 1276350 h 3143250"/>
                <a:gd name="connsiteX68" fmla="*/ 1784350 w 3365500"/>
                <a:gd name="connsiteY68" fmla="*/ 1244600 h 3143250"/>
                <a:gd name="connsiteX69" fmla="*/ 1771650 w 3365500"/>
                <a:gd name="connsiteY69" fmla="*/ 1289050 h 3143250"/>
                <a:gd name="connsiteX70" fmla="*/ 1752600 w 3365500"/>
                <a:gd name="connsiteY70" fmla="*/ 1308100 h 3143250"/>
                <a:gd name="connsiteX71" fmla="*/ 1714500 w 3365500"/>
                <a:gd name="connsiteY71" fmla="*/ 1346200 h 3143250"/>
                <a:gd name="connsiteX72" fmla="*/ 1708150 w 3365500"/>
                <a:gd name="connsiteY72" fmla="*/ 1435100 h 3143250"/>
                <a:gd name="connsiteX73" fmla="*/ 1765300 w 3365500"/>
                <a:gd name="connsiteY73" fmla="*/ 1422400 h 3143250"/>
                <a:gd name="connsiteX74" fmla="*/ 1784350 w 3365500"/>
                <a:gd name="connsiteY74" fmla="*/ 1403350 h 3143250"/>
                <a:gd name="connsiteX75" fmla="*/ 1822450 w 3365500"/>
                <a:gd name="connsiteY75" fmla="*/ 1409700 h 3143250"/>
                <a:gd name="connsiteX76" fmla="*/ 1828800 w 3365500"/>
                <a:gd name="connsiteY76" fmla="*/ 1460500 h 3143250"/>
                <a:gd name="connsiteX77" fmla="*/ 1816100 w 3365500"/>
                <a:gd name="connsiteY77" fmla="*/ 1479550 h 3143250"/>
                <a:gd name="connsiteX78" fmla="*/ 1797050 w 3365500"/>
                <a:gd name="connsiteY78" fmla="*/ 1543050 h 3143250"/>
                <a:gd name="connsiteX79" fmla="*/ 1803400 w 3365500"/>
                <a:gd name="connsiteY79" fmla="*/ 1568450 h 3143250"/>
                <a:gd name="connsiteX80" fmla="*/ 1860550 w 3365500"/>
                <a:gd name="connsiteY80" fmla="*/ 1549400 h 3143250"/>
                <a:gd name="connsiteX81" fmla="*/ 1860550 w 3365500"/>
                <a:gd name="connsiteY81" fmla="*/ 1670050 h 3143250"/>
                <a:gd name="connsiteX82" fmla="*/ 1879600 w 3365500"/>
                <a:gd name="connsiteY82" fmla="*/ 1676400 h 3143250"/>
                <a:gd name="connsiteX83" fmla="*/ 1898650 w 3365500"/>
                <a:gd name="connsiteY83" fmla="*/ 1670050 h 3143250"/>
                <a:gd name="connsiteX84" fmla="*/ 1905000 w 3365500"/>
                <a:gd name="connsiteY84" fmla="*/ 1644650 h 3143250"/>
                <a:gd name="connsiteX85" fmla="*/ 1917700 w 3365500"/>
                <a:gd name="connsiteY85" fmla="*/ 1625600 h 3143250"/>
                <a:gd name="connsiteX86" fmla="*/ 1936750 w 3365500"/>
                <a:gd name="connsiteY86" fmla="*/ 1638300 h 3143250"/>
                <a:gd name="connsiteX87" fmla="*/ 1924050 w 3365500"/>
                <a:gd name="connsiteY87" fmla="*/ 1765300 h 3143250"/>
                <a:gd name="connsiteX88" fmla="*/ 1911350 w 3365500"/>
                <a:gd name="connsiteY88" fmla="*/ 1784350 h 3143250"/>
                <a:gd name="connsiteX89" fmla="*/ 1968500 w 3365500"/>
                <a:gd name="connsiteY89" fmla="*/ 1797050 h 3143250"/>
                <a:gd name="connsiteX90" fmla="*/ 1987550 w 3365500"/>
                <a:gd name="connsiteY90" fmla="*/ 1809750 h 3143250"/>
                <a:gd name="connsiteX91" fmla="*/ 2012950 w 3365500"/>
                <a:gd name="connsiteY91" fmla="*/ 1860550 h 3143250"/>
                <a:gd name="connsiteX92" fmla="*/ 2019300 w 3365500"/>
                <a:gd name="connsiteY92" fmla="*/ 1892300 h 3143250"/>
                <a:gd name="connsiteX93" fmla="*/ 2063750 w 3365500"/>
                <a:gd name="connsiteY93" fmla="*/ 1949450 h 3143250"/>
                <a:gd name="connsiteX94" fmla="*/ 2082800 w 3365500"/>
                <a:gd name="connsiteY94" fmla="*/ 1987550 h 3143250"/>
                <a:gd name="connsiteX95" fmla="*/ 2108200 w 3365500"/>
                <a:gd name="connsiteY95" fmla="*/ 2025650 h 3143250"/>
                <a:gd name="connsiteX96" fmla="*/ 2114550 w 3365500"/>
                <a:gd name="connsiteY96" fmla="*/ 2051050 h 3143250"/>
                <a:gd name="connsiteX97" fmla="*/ 2133600 w 3365500"/>
                <a:gd name="connsiteY97" fmla="*/ 2057400 h 3143250"/>
                <a:gd name="connsiteX98" fmla="*/ 2146300 w 3365500"/>
                <a:gd name="connsiteY98" fmla="*/ 2076450 h 3143250"/>
                <a:gd name="connsiteX99" fmla="*/ 2165350 w 3365500"/>
                <a:gd name="connsiteY99" fmla="*/ 2127250 h 3143250"/>
                <a:gd name="connsiteX100" fmla="*/ 2178050 w 3365500"/>
                <a:gd name="connsiteY100" fmla="*/ 2152650 h 3143250"/>
                <a:gd name="connsiteX101" fmla="*/ 2197100 w 3365500"/>
                <a:gd name="connsiteY101" fmla="*/ 2165350 h 3143250"/>
                <a:gd name="connsiteX102" fmla="*/ 2209800 w 3365500"/>
                <a:gd name="connsiteY102" fmla="*/ 2190750 h 3143250"/>
                <a:gd name="connsiteX103" fmla="*/ 2228850 w 3365500"/>
                <a:gd name="connsiteY103" fmla="*/ 2197100 h 3143250"/>
                <a:gd name="connsiteX104" fmla="*/ 2241550 w 3365500"/>
                <a:gd name="connsiteY104" fmla="*/ 2222500 h 3143250"/>
                <a:gd name="connsiteX105" fmla="*/ 2260600 w 3365500"/>
                <a:gd name="connsiteY105" fmla="*/ 2228850 h 3143250"/>
                <a:gd name="connsiteX106" fmla="*/ 2279650 w 3365500"/>
                <a:gd name="connsiteY106" fmla="*/ 2241550 h 3143250"/>
                <a:gd name="connsiteX107" fmla="*/ 2292350 w 3365500"/>
                <a:gd name="connsiteY107" fmla="*/ 2260600 h 3143250"/>
                <a:gd name="connsiteX108" fmla="*/ 2330450 w 3365500"/>
                <a:gd name="connsiteY108" fmla="*/ 2273300 h 3143250"/>
                <a:gd name="connsiteX109" fmla="*/ 2349500 w 3365500"/>
                <a:gd name="connsiteY109" fmla="*/ 2279650 h 3143250"/>
                <a:gd name="connsiteX110" fmla="*/ 2368550 w 3365500"/>
                <a:gd name="connsiteY110" fmla="*/ 2286000 h 3143250"/>
                <a:gd name="connsiteX111" fmla="*/ 2387600 w 3365500"/>
                <a:gd name="connsiteY111" fmla="*/ 2292350 h 3143250"/>
                <a:gd name="connsiteX112" fmla="*/ 2425700 w 3365500"/>
                <a:gd name="connsiteY112" fmla="*/ 2330450 h 3143250"/>
                <a:gd name="connsiteX113" fmla="*/ 2476500 w 3365500"/>
                <a:gd name="connsiteY113" fmla="*/ 2368550 h 3143250"/>
                <a:gd name="connsiteX114" fmla="*/ 2495550 w 3365500"/>
                <a:gd name="connsiteY114" fmla="*/ 2393950 h 3143250"/>
                <a:gd name="connsiteX115" fmla="*/ 2520950 w 3365500"/>
                <a:gd name="connsiteY115" fmla="*/ 2413000 h 3143250"/>
                <a:gd name="connsiteX116" fmla="*/ 2527300 w 3365500"/>
                <a:gd name="connsiteY116" fmla="*/ 2432050 h 3143250"/>
                <a:gd name="connsiteX117" fmla="*/ 2559050 w 3365500"/>
                <a:gd name="connsiteY117" fmla="*/ 2470150 h 3143250"/>
                <a:gd name="connsiteX118" fmla="*/ 2565400 w 3365500"/>
                <a:gd name="connsiteY118" fmla="*/ 2489200 h 3143250"/>
                <a:gd name="connsiteX119" fmla="*/ 2590800 w 3365500"/>
                <a:gd name="connsiteY119" fmla="*/ 2495550 h 3143250"/>
                <a:gd name="connsiteX120" fmla="*/ 2616200 w 3365500"/>
                <a:gd name="connsiteY120" fmla="*/ 2508250 h 3143250"/>
                <a:gd name="connsiteX121" fmla="*/ 2628900 w 3365500"/>
                <a:gd name="connsiteY121" fmla="*/ 2527300 h 3143250"/>
                <a:gd name="connsiteX122" fmla="*/ 2667000 w 3365500"/>
                <a:gd name="connsiteY122" fmla="*/ 2552700 h 3143250"/>
                <a:gd name="connsiteX123" fmla="*/ 2673350 w 3365500"/>
                <a:gd name="connsiteY123" fmla="*/ 2571750 h 3143250"/>
                <a:gd name="connsiteX124" fmla="*/ 2711450 w 3365500"/>
                <a:gd name="connsiteY124" fmla="*/ 2628900 h 3143250"/>
                <a:gd name="connsiteX125" fmla="*/ 2724150 w 3365500"/>
                <a:gd name="connsiteY125" fmla="*/ 2647950 h 3143250"/>
                <a:gd name="connsiteX126" fmla="*/ 2730500 w 3365500"/>
                <a:gd name="connsiteY126" fmla="*/ 2667000 h 3143250"/>
                <a:gd name="connsiteX127" fmla="*/ 2749550 w 3365500"/>
                <a:gd name="connsiteY127" fmla="*/ 2686050 h 3143250"/>
                <a:gd name="connsiteX128" fmla="*/ 2781300 w 3365500"/>
                <a:gd name="connsiteY128" fmla="*/ 2724150 h 3143250"/>
                <a:gd name="connsiteX129" fmla="*/ 2806700 w 3365500"/>
                <a:gd name="connsiteY129" fmla="*/ 2755900 h 3143250"/>
                <a:gd name="connsiteX130" fmla="*/ 2825750 w 3365500"/>
                <a:gd name="connsiteY130" fmla="*/ 2794000 h 3143250"/>
                <a:gd name="connsiteX131" fmla="*/ 2844800 w 3365500"/>
                <a:gd name="connsiteY131" fmla="*/ 2806700 h 3143250"/>
                <a:gd name="connsiteX132" fmla="*/ 2927350 w 3365500"/>
                <a:gd name="connsiteY132" fmla="*/ 2832100 h 3143250"/>
                <a:gd name="connsiteX133" fmla="*/ 2978150 w 3365500"/>
                <a:gd name="connsiteY133" fmla="*/ 2838450 h 3143250"/>
                <a:gd name="connsiteX134" fmla="*/ 2997200 w 3365500"/>
                <a:gd name="connsiteY134" fmla="*/ 2844800 h 3143250"/>
                <a:gd name="connsiteX135" fmla="*/ 3028950 w 3365500"/>
                <a:gd name="connsiteY135" fmla="*/ 2857500 h 3143250"/>
                <a:gd name="connsiteX136" fmla="*/ 3054350 w 3365500"/>
                <a:gd name="connsiteY136" fmla="*/ 2863850 h 3143250"/>
                <a:gd name="connsiteX137" fmla="*/ 3073400 w 3365500"/>
                <a:gd name="connsiteY137" fmla="*/ 2876550 h 3143250"/>
                <a:gd name="connsiteX138" fmla="*/ 3092450 w 3365500"/>
                <a:gd name="connsiteY138" fmla="*/ 2882900 h 3143250"/>
                <a:gd name="connsiteX139" fmla="*/ 3124200 w 3365500"/>
                <a:gd name="connsiteY139" fmla="*/ 2908300 h 3143250"/>
                <a:gd name="connsiteX140" fmla="*/ 3155950 w 3365500"/>
                <a:gd name="connsiteY140" fmla="*/ 2940050 h 3143250"/>
                <a:gd name="connsiteX141" fmla="*/ 3194050 w 3365500"/>
                <a:gd name="connsiteY141" fmla="*/ 2984500 h 3143250"/>
                <a:gd name="connsiteX142" fmla="*/ 3232150 w 3365500"/>
                <a:gd name="connsiteY142" fmla="*/ 3009900 h 3143250"/>
                <a:gd name="connsiteX143" fmla="*/ 3244850 w 3365500"/>
                <a:gd name="connsiteY143" fmla="*/ 3035300 h 3143250"/>
                <a:gd name="connsiteX144" fmla="*/ 3263900 w 3365500"/>
                <a:gd name="connsiteY144" fmla="*/ 3048000 h 3143250"/>
                <a:gd name="connsiteX145" fmla="*/ 3282950 w 3365500"/>
                <a:gd name="connsiteY145" fmla="*/ 3067050 h 3143250"/>
                <a:gd name="connsiteX146" fmla="*/ 3327400 w 3365500"/>
                <a:gd name="connsiteY146" fmla="*/ 3124200 h 3143250"/>
                <a:gd name="connsiteX147" fmla="*/ 3346450 w 3365500"/>
                <a:gd name="connsiteY147" fmla="*/ 3130550 h 3143250"/>
                <a:gd name="connsiteX148" fmla="*/ 3365500 w 3365500"/>
                <a:gd name="connsiteY148" fmla="*/ 3143250 h 3143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</a:cxnLst>
              <a:rect l="l" t="t" r="r" b="b"/>
              <a:pathLst>
                <a:path w="3365500" h="3143250">
                  <a:moveTo>
                    <a:pt x="0" y="457200"/>
                  </a:moveTo>
                  <a:cubicBezTo>
                    <a:pt x="1003" y="443153"/>
                    <a:pt x="-1733" y="378115"/>
                    <a:pt x="12700" y="349250"/>
                  </a:cubicBezTo>
                  <a:cubicBezTo>
                    <a:pt x="16113" y="342424"/>
                    <a:pt x="21167" y="336550"/>
                    <a:pt x="25400" y="330200"/>
                  </a:cubicBezTo>
                  <a:cubicBezTo>
                    <a:pt x="27517" y="321733"/>
                    <a:pt x="26909" y="312062"/>
                    <a:pt x="31750" y="304800"/>
                  </a:cubicBezTo>
                  <a:cubicBezTo>
                    <a:pt x="40090" y="292290"/>
                    <a:pt x="81885" y="281154"/>
                    <a:pt x="88900" y="279400"/>
                  </a:cubicBezTo>
                  <a:cubicBezTo>
                    <a:pt x="97367" y="277283"/>
                    <a:pt x="105781" y="274943"/>
                    <a:pt x="114300" y="273050"/>
                  </a:cubicBezTo>
                  <a:cubicBezTo>
                    <a:pt x="124836" y="270709"/>
                    <a:pt x="135579" y="269318"/>
                    <a:pt x="146050" y="266700"/>
                  </a:cubicBezTo>
                  <a:cubicBezTo>
                    <a:pt x="152544" y="265077"/>
                    <a:pt x="158536" y="261663"/>
                    <a:pt x="165100" y="260350"/>
                  </a:cubicBezTo>
                  <a:cubicBezTo>
                    <a:pt x="179776" y="257415"/>
                    <a:pt x="194733" y="256117"/>
                    <a:pt x="209550" y="254000"/>
                  </a:cubicBezTo>
                  <a:cubicBezTo>
                    <a:pt x="215900" y="251883"/>
                    <a:pt x="222106" y="249273"/>
                    <a:pt x="228600" y="247650"/>
                  </a:cubicBezTo>
                  <a:cubicBezTo>
                    <a:pt x="239071" y="245032"/>
                    <a:pt x="250244" y="245090"/>
                    <a:pt x="260350" y="241300"/>
                  </a:cubicBezTo>
                  <a:cubicBezTo>
                    <a:pt x="267496" y="238620"/>
                    <a:pt x="272774" y="232386"/>
                    <a:pt x="279400" y="228600"/>
                  </a:cubicBezTo>
                  <a:cubicBezTo>
                    <a:pt x="335796" y="196374"/>
                    <a:pt x="277438" y="234142"/>
                    <a:pt x="323850" y="203200"/>
                  </a:cubicBezTo>
                  <a:cubicBezTo>
                    <a:pt x="347008" y="133725"/>
                    <a:pt x="310074" y="238958"/>
                    <a:pt x="342900" y="165100"/>
                  </a:cubicBezTo>
                  <a:cubicBezTo>
                    <a:pt x="362645" y="120675"/>
                    <a:pt x="350540" y="134541"/>
                    <a:pt x="361950" y="88900"/>
                  </a:cubicBezTo>
                  <a:cubicBezTo>
                    <a:pt x="365197" y="75913"/>
                    <a:pt x="370972" y="63672"/>
                    <a:pt x="374650" y="50800"/>
                  </a:cubicBezTo>
                  <a:cubicBezTo>
                    <a:pt x="389189" y="-86"/>
                    <a:pt x="372731" y="11223"/>
                    <a:pt x="406400" y="0"/>
                  </a:cubicBezTo>
                  <a:cubicBezTo>
                    <a:pt x="421033" y="2439"/>
                    <a:pt x="447918" y="4884"/>
                    <a:pt x="463550" y="12700"/>
                  </a:cubicBezTo>
                  <a:cubicBezTo>
                    <a:pt x="470376" y="16113"/>
                    <a:pt x="476250" y="21167"/>
                    <a:pt x="482600" y="25400"/>
                  </a:cubicBezTo>
                  <a:cubicBezTo>
                    <a:pt x="494630" y="61489"/>
                    <a:pt x="484217" y="39717"/>
                    <a:pt x="527050" y="82550"/>
                  </a:cubicBezTo>
                  <a:cubicBezTo>
                    <a:pt x="533400" y="88900"/>
                    <a:pt x="537581" y="98760"/>
                    <a:pt x="546100" y="101600"/>
                  </a:cubicBezTo>
                  <a:lnTo>
                    <a:pt x="584200" y="114300"/>
                  </a:lnTo>
                  <a:cubicBezTo>
                    <a:pt x="588433" y="120650"/>
                    <a:pt x="590550" y="129117"/>
                    <a:pt x="596900" y="133350"/>
                  </a:cubicBezTo>
                  <a:cubicBezTo>
                    <a:pt x="600743" y="135912"/>
                    <a:pt x="653350" y="145910"/>
                    <a:pt x="654050" y="146050"/>
                  </a:cubicBezTo>
                  <a:cubicBezTo>
                    <a:pt x="660400" y="150283"/>
                    <a:pt x="667237" y="153864"/>
                    <a:pt x="673100" y="158750"/>
                  </a:cubicBezTo>
                  <a:cubicBezTo>
                    <a:pt x="679999" y="164499"/>
                    <a:pt x="684678" y="172819"/>
                    <a:pt x="692150" y="177800"/>
                  </a:cubicBezTo>
                  <a:cubicBezTo>
                    <a:pt x="697719" y="181513"/>
                    <a:pt x="704850" y="182033"/>
                    <a:pt x="711200" y="184150"/>
                  </a:cubicBezTo>
                  <a:cubicBezTo>
                    <a:pt x="741688" y="260370"/>
                    <a:pt x="704404" y="184547"/>
                    <a:pt x="742950" y="228600"/>
                  </a:cubicBezTo>
                  <a:cubicBezTo>
                    <a:pt x="753001" y="240087"/>
                    <a:pt x="761524" y="253048"/>
                    <a:pt x="768350" y="266700"/>
                  </a:cubicBezTo>
                  <a:cubicBezTo>
                    <a:pt x="773330" y="276661"/>
                    <a:pt x="784775" y="302175"/>
                    <a:pt x="793750" y="311150"/>
                  </a:cubicBezTo>
                  <a:cubicBezTo>
                    <a:pt x="801234" y="318634"/>
                    <a:pt x="811283" y="323120"/>
                    <a:pt x="819150" y="330200"/>
                  </a:cubicBezTo>
                  <a:cubicBezTo>
                    <a:pt x="840922" y="349795"/>
                    <a:pt x="879763" y="396971"/>
                    <a:pt x="908050" y="406400"/>
                  </a:cubicBezTo>
                  <a:cubicBezTo>
                    <a:pt x="914400" y="408517"/>
                    <a:pt x="921249" y="409499"/>
                    <a:pt x="927100" y="412750"/>
                  </a:cubicBezTo>
                  <a:cubicBezTo>
                    <a:pt x="940443" y="420163"/>
                    <a:pt x="954407" y="427357"/>
                    <a:pt x="965200" y="438150"/>
                  </a:cubicBezTo>
                  <a:cubicBezTo>
                    <a:pt x="971550" y="444500"/>
                    <a:pt x="976778" y="452219"/>
                    <a:pt x="984250" y="457200"/>
                  </a:cubicBezTo>
                  <a:cubicBezTo>
                    <a:pt x="989819" y="460913"/>
                    <a:pt x="997313" y="460557"/>
                    <a:pt x="1003300" y="463550"/>
                  </a:cubicBezTo>
                  <a:cubicBezTo>
                    <a:pt x="1010126" y="466963"/>
                    <a:pt x="1015376" y="473150"/>
                    <a:pt x="1022350" y="476250"/>
                  </a:cubicBezTo>
                  <a:cubicBezTo>
                    <a:pt x="1034583" y="481687"/>
                    <a:pt x="1060450" y="488950"/>
                    <a:pt x="1060450" y="488950"/>
                  </a:cubicBezTo>
                  <a:cubicBezTo>
                    <a:pt x="1064683" y="495300"/>
                    <a:pt x="1067754" y="502604"/>
                    <a:pt x="1073150" y="508000"/>
                  </a:cubicBezTo>
                  <a:cubicBezTo>
                    <a:pt x="1123100" y="557950"/>
                    <a:pt x="1059236" y="477333"/>
                    <a:pt x="1111250" y="539750"/>
                  </a:cubicBezTo>
                  <a:cubicBezTo>
                    <a:pt x="1141247" y="575746"/>
                    <a:pt x="1105596" y="540724"/>
                    <a:pt x="1136650" y="584200"/>
                  </a:cubicBezTo>
                  <a:cubicBezTo>
                    <a:pt x="1141870" y="591508"/>
                    <a:pt x="1149350" y="596900"/>
                    <a:pt x="1155700" y="603250"/>
                  </a:cubicBezTo>
                  <a:cubicBezTo>
                    <a:pt x="1157817" y="611717"/>
                    <a:pt x="1156303" y="622082"/>
                    <a:pt x="1162050" y="628650"/>
                  </a:cubicBezTo>
                  <a:cubicBezTo>
                    <a:pt x="1186801" y="656937"/>
                    <a:pt x="1193966" y="649585"/>
                    <a:pt x="1219200" y="660400"/>
                  </a:cubicBezTo>
                  <a:cubicBezTo>
                    <a:pt x="1274127" y="683940"/>
                    <a:pt x="1218974" y="664558"/>
                    <a:pt x="1263650" y="679450"/>
                  </a:cubicBezTo>
                  <a:cubicBezTo>
                    <a:pt x="1273611" y="699372"/>
                    <a:pt x="1296499" y="750399"/>
                    <a:pt x="1314450" y="768350"/>
                  </a:cubicBezTo>
                  <a:lnTo>
                    <a:pt x="1333500" y="787400"/>
                  </a:lnTo>
                  <a:cubicBezTo>
                    <a:pt x="1339562" y="805585"/>
                    <a:pt x="1339314" y="814308"/>
                    <a:pt x="1358900" y="825500"/>
                  </a:cubicBezTo>
                  <a:cubicBezTo>
                    <a:pt x="1366477" y="829830"/>
                    <a:pt x="1375833" y="829733"/>
                    <a:pt x="1384300" y="831850"/>
                  </a:cubicBezTo>
                  <a:cubicBezTo>
                    <a:pt x="1414230" y="876745"/>
                    <a:pt x="1375142" y="822692"/>
                    <a:pt x="1422400" y="869950"/>
                  </a:cubicBezTo>
                  <a:cubicBezTo>
                    <a:pt x="1427796" y="875346"/>
                    <a:pt x="1430664" y="882790"/>
                    <a:pt x="1435100" y="889000"/>
                  </a:cubicBezTo>
                  <a:cubicBezTo>
                    <a:pt x="1441251" y="897612"/>
                    <a:pt x="1447181" y="906435"/>
                    <a:pt x="1454150" y="914400"/>
                  </a:cubicBezTo>
                  <a:cubicBezTo>
                    <a:pt x="1497265" y="963674"/>
                    <a:pt x="1465057" y="918060"/>
                    <a:pt x="1492250" y="958850"/>
                  </a:cubicBezTo>
                  <a:cubicBezTo>
                    <a:pt x="1496483" y="984250"/>
                    <a:pt x="1501756" y="1009498"/>
                    <a:pt x="1504950" y="1035050"/>
                  </a:cubicBezTo>
                  <a:cubicBezTo>
                    <a:pt x="1507067" y="1051983"/>
                    <a:pt x="1506810" y="1069386"/>
                    <a:pt x="1511300" y="1085850"/>
                  </a:cubicBezTo>
                  <a:cubicBezTo>
                    <a:pt x="1513308" y="1093213"/>
                    <a:pt x="1520587" y="1098074"/>
                    <a:pt x="1524000" y="1104900"/>
                  </a:cubicBezTo>
                  <a:cubicBezTo>
                    <a:pt x="1526993" y="1110887"/>
                    <a:pt x="1528589" y="1117492"/>
                    <a:pt x="1530350" y="1123950"/>
                  </a:cubicBezTo>
                  <a:cubicBezTo>
                    <a:pt x="1547798" y="1187925"/>
                    <a:pt x="1531255" y="1159023"/>
                    <a:pt x="1562100" y="1200150"/>
                  </a:cubicBezTo>
                  <a:cubicBezTo>
                    <a:pt x="1578061" y="1248033"/>
                    <a:pt x="1556531" y="1189011"/>
                    <a:pt x="1581150" y="1238250"/>
                  </a:cubicBezTo>
                  <a:cubicBezTo>
                    <a:pt x="1584143" y="1244237"/>
                    <a:pt x="1582767" y="1252567"/>
                    <a:pt x="1587500" y="1257300"/>
                  </a:cubicBezTo>
                  <a:cubicBezTo>
                    <a:pt x="1592233" y="1262033"/>
                    <a:pt x="1600200" y="1261533"/>
                    <a:pt x="1606550" y="1263650"/>
                  </a:cubicBezTo>
                  <a:cubicBezTo>
                    <a:pt x="1612900" y="1261533"/>
                    <a:pt x="1621419" y="1252073"/>
                    <a:pt x="1625600" y="1257300"/>
                  </a:cubicBezTo>
                  <a:cubicBezTo>
                    <a:pt x="1633643" y="1267354"/>
                    <a:pt x="1629157" y="1282831"/>
                    <a:pt x="1631950" y="1295400"/>
                  </a:cubicBezTo>
                  <a:cubicBezTo>
                    <a:pt x="1633402" y="1301934"/>
                    <a:pt x="1634119" y="1309223"/>
                    <a:pt x="1638300" y="1314450"/>
                  </a:cubicBezTo>
                  <a:cubicBezTo>
                    <a:pt x="1643068" y="1320409"/>
                    <a:pt x="1651000" y="1322917"/>
                    <a:pt x="1657350" y="1327150"/>
                  </a:cubicBezTo>
                  <a:cubicBezTo>
                    <a:pt x="1665817" y="1325033"/>
                    <a:pt x="1674944" y="1324703"/>
                    <a:pt x="1682750" y="1320800"/>
                  </a:cubicBezTo>
                  <a:cubicBezTo>
                    <a:pt x="1692216" y="1316067"/>
                    <a:pt x="1699538" y="1307901"/>
                    <a:pt x="1708150" y="1301750"/>
                  </a:cubicBezTo>
                  <a:cubicBezTo>
                    <a:pt x="1729093" y="1286791"/>
                    <a:pt x="1727796" y="1288752"/>
                    <a:pt x="1752600" y="1276350"/>
                  </a:cubicBezTo>
                  <a:cubicBezTo>
                    <a:pt x="1752600" y="1276350"/>
                    <a:pt x="1775883" y="1236133"/>
                    <a:pt x="1784350" y="1244600"/>
                  </a:cubicBezTo>
                  <a:cubicBezTo>
                    <a:pt x="1785197" y="1245447"/>
                    <a:pt x="1773995" y="1285532"/>
                    <a:pt x="1771650" y="1289050"/>
                  </a:cubicBezTo>
                  <a:cubicBezTo>
                    <a:pt x="1766669" y="1296522"/>
                    <a:pt x="1758349" y="1301201"/>
                    <a:pt x="1752600" y="1308100"/>
                  </a:cubicBezTo>
                  <a:cubicBezTo>
                    <a:pt x="1721649" y="1345241"/>
                    <a:pt x="1763174" y="1309695"/>
                    <a:pt x="1714500" y="1346200"/>
                  </a:cubicBezTo>
                  <a:cubicBezTo>
                    <a:pt x="1696404" y="1400489"/>
                    <a:pt x="1700140" y="1371016"/>
                    <a:pt x="1708150" y="1435100"/>
                  </a:cubicBezTo>
                  <a:cubicBezTo>
                    <a:pt x="1710068" y="1434716"/>
                    <a:pt x="1760471" y="1425159"/>
                    <a:pt x="1765300" y="1422400"/>
                  </a:cubicBezTo>
                  <a:cubicBezTo>
                    <a:pt x="1773097" y="1417945"/>
                    <a:pt x="1778000" y="1409700"/>
                    <a:pt x="1784350" y="1403350"/>
                  </a:cubicBezTo>
                  <a:cubicBezTo>
                    <a:pt x="1797050" y="1405467"/>
                    <a:pt x="1811532" y="1402876"/>
                    <a:pt x="1822450" y="1409700"/>
                  </a:cubicBezTo>
                  <a:cubicBezTo>
                    <a:pt x="1841487" y="1421598"/>
                    <a:pt x="1835202" y="1445562"/>
                    <a:pt x="1828800" y="1460500"/>
                  </a:cubicBezTo>
                  <a:cubicBezTo>
                    <a:pt x="1825794" y="1467515"/>
                    <a:pt x="1819200" y="1472576"/>
                    <a:pt x="1816100" y="1479550"/>
                  </a:cubicBezTo>
                  <a:cubicBezTo>
                    <a:pt x="1807266" y="1499427"/>
                    <a:pt x="1802327" y="1521940"/>
                    <a:pt x="1797050" y="1543050"/>
                  </a:cubicBezTo>
                  <a:cubicBezTo>
                    <a:pt x="1799167" y="1551517"/>
                    <a:pt x="1795378" y="1565012"/>
                    <a:pt x="1803400" y="1568450"/>
                  </a:cubicBezTo>
                  <a:cubicBezTo>
                    <a:pt x="1824230" y="1577377"/>
                    <a:pt x="1845486" y="1559443"/>
                    <a:pt x="1860550" y="1549400"/>
                  </a:cubicBezTo>
                  <a:cubicBezTo>
                    <a:pt x="1854402" y="1592438"/>
                    <a:pt x="1846475" y="1624307"/>
                    <a:pt x="1860550" y="1670050"/>
                  </a:cubicBezTo>
                  <a:cubicBezTo>
                    <a:pt x="1862518" y="1676447"/>
                    <a:pt x="1873250" y="1674283"/>
                    <a:pt x="1879600" y="1676400"/>
                  </a:cubicBezTo>
                  <a:cubicBezTo>
                    <a:pt x="1885950" y="1674283"/>
                    <a:pt x="1894469" y="1675277"/>
                    <a:pt x="1898650" y="1670050"/>
                  </a:cubicBezTo>
                  <a:cubicBezTo>
                    <a:pt x="1904102" y="1663235"/>
                    <a:pt x="1901562" y="1652672"/>
                    <a:pt x="1905000" y="1644650"/>
                  </a:cubicBezTo>
                  <a:cubicBezTo>
                    <a:pt x="1908006" y="1637635"/>
                    <a:pt x="1913467" y="1631950"/>
                    <a:pt x="1917700" y="1625600"/>
                  </a:cubicBezTo>
                  <a:cubicBezTo>
                    <a:pt x="1924050" y="1629833"/>
                    <a:pt x="1935858" y="1630721"/>
                    <a:pt x="1936750" y="1638300"/>
                  </a:cubicBezTo>
                  <a:cubicBezTo>
                    <a:pt x="1936800" y="1638724"/>
                    <a:pt x="1934226" y="1738163"/>
                    <a:pt x="1924050" y="1765300"/>
                  </a:cubicBezTo>
                  <a:cubicBezTo>
                    <a:pt x="1921370" y="1772446"/>
                    <a:pt x="1915583" y="1778000"/>
                    <a:pt x="1911350" y="1784350"/>
                  </a:cubicBezTo>
                  <a:cubicBezTo>
                    <a:pt x="1925983" y="1786789"/>
                    <a:pt x="1952868" y="1789234"/>
                    <a:pt x="1968500" y="1797050"/>
                  </a:cubicBezTo>
                  <a:cubicBezTo>
                    <a:pt x="1975326" y="1800463"/>
                    <a:pt x="1981200" y="1805517"/>
                    <a:pt x="1987550" y="1809750"/>
                  </a:cubicBezTo>
                  <a:cubicBezTo>
                    <a:pt x="2001845" y="1831193"/>
                    <a:pt x="2004477" y="1832306"/>
                    <a:pt x="2012950" y="1860550"/>
                  </a:cubicBezTo>
                  <a:cubicBezTo>
                    <a:pt x="2016051" y="1870888"/>
                    <a:pt x="2014834" y="1882474"/>
                    <a:pt x="2019300" y="1892300"/>
                  </a:cubicBezTo>
                  <a:cubicBezTo>
                    <a:pt x="2031959" y="1920150"/>
                    <a:pt x="2044334" y="1930034"/>
                    <a:pt x="2063750" y="1949450"/>
                  </a:cubicBezTo>
                  <a:cubicBezTo>
                    <a:pt x="2079711" y="1997333"/>
                    <a:pt x="2058181" y="1938311"/>
                    <a:pt x="2082800" y="1987550"/>
                  </a:cubicBezTo>
                  <a:cubicBezTo>
                    <a:pt x="2101180" y="2024309"/>
                    <a:pt x="2072088" y="1989538"/>
                    <a:pt x="2108200" y="2025650"/>
                  </a:cubicBezTo>
                  <a:cubicBezTo>
                    <a:pt x="2110317" y="2034117"/>
                    <a:pt x="2109098" y="2044235"/>
                    <a:pt x="2114550" y="2051050"/>
                  </a:cubicBezTo>
                  <a:cubicBezTo>
                    <a:pt x="2118731" y="2056277"/>
                    <a:pt x="2128373" y="2053219"/>
                    <a:pt x="2133600" y="2057400"/>
                  </a:cubicBezTo>
                  <a:cubicBezTo>
                    <a:pt x="2139559" y="2062168"/>
                    <a:pt x="2142067" y="2070100"/>
                    <a:pt x="2146300" y="2076450"/>
                  </a:cubicBezTo>
                  <a:cubicBezTo>
                    <a:pt x="2156180" y="2125848"/>
                    <a:pt x="2145226" y="2092032"/>
                    <a:pt x="2165350" y="2127250"/>
                  </a:cubicBezTo>
                  <a:cubicBezTo>
                    <a:pt x="2170046" y="2135469"/>
                    <a:pt x="2171990" y="2145378"/>
                    <a:pt x="2178050" y="2152650"/>
                  </a:cubicBezTo>
                  <a:cubicBezTo>
                    <a:pt x="2182936" y="2158513"/>
                    <a:pt x="2190750" y="2161117"/>
                    <a:pt x="2197100" y="2165350"/>
                  </a:cubicBezTo>
                  <a:cubicBezTo>
                    <a:pt x="2201333" y="2173817"/>
                    <a:pt x="2203107" y="2184057"/>
                    <a:pt x="2209800" y="2190750"/>
                  </a:cubicBezTo>
                  <a:cubicBezTo>
                    <a:pt x="2214533" y="2195483"/>
                    <a:pt x="2224117" y="2192367"/>
                    <a:pt x="2228850" y="2197100"/>
                  </a:cubicBezTo>
                  <a:cubicBezTo>
                    <a:pt x="2235543" y="2203793"/>
                    <a:pt x="2234857" y="2215807"/>
                    <a:pt x="2241550" y="2222500"/>
                  </a:cubicBezTo>
                  <a:cubicBezTo>
                    <a:pt x="2246283" y="2227233"/>
                    <a:pt x="2254613" y="2225857"/>
                    <a:pt x="2260600" y="2228850"/>
                  </a:cubicBezTo>
                  <a:cubicBezTo>
                    <a:pt x="2267426" y="2232263"/>
                    <a:pt x="2273300" y="2237317"/>
                    <a:pt x="2279650" y="2241550"/>
                  </a:cubicBezTo>
                  <a:cubicBezTo>
                    <a:pt x="2283883" y="2247900"/>
                    <a:pt x="2285878" y="2256555"/>
                    <a:pt x="2292350" y="2260600"/>
                  </a:cubicBezTo>
                  <a:cubicBezTo>
                    <a:pt x="2303702" y="2267695"/>
                    <a:pt x="2317750" y="2269067"/>
                    <a:pt x="2330450" y="2273300"/>
                  </a:cubicBezTo>
                  <a:lnTo>
                    <a:pt x="2349500" y="2279650"/>
                  </a:lnTo>
                  <a:lnTo>
                    <a:pt x="2368550" y="2286000"/>
                  </a:lnTo>
                  <a:lnTo>
                    <a:pt x="2387600" y="2292350"/>
                  </a:lnTo>
                  <a:lnTo>
                    <a:pt x="2425700" y="2330450"/>
                  </a:lnTo>
                  <a:cubicBezTo>
                    <a:pt x="2462183" y="2366933"/>
                    <a:pt x="2443251" y="2357467"/>
                    <a:pt x="2476500" y="2368550"/>
                  </a:cubicBezTo>
                  <a:cubicBezTo>
                    <a:pt x="2482850" y="2377017"/>
                    <a:pt x="2488066" y="2386466"/>
                    <a:pt x="2495550" y="2393950"/>
                  </a:cubicBezTo>
                  <a:cubicBezTo>
                    <a:pt x="2503034" y="2401434"/>
                    <a:pt x="2514175" y="2404870"/>
                    <a:pt x="2520950" y="2413000"/>
                  </a:cubicBezTo>
                  <a:cubicBezTo>
                    <a:pt x="2525235" y="2418142"/>
                    <a:pt x="2524307" y="2426063"/>
                    <a:pt x="2527300" y="2432050"/>
                  </a:cubicBezTo>
                  <a:cubicBezTo>
                    <a:pt x="2536141" y="2449731"/>
                    <a:pt x="2545006" y="2456106"/>
                    <a:pt x="2559050" y="2470150"/>
                  </a:cubicBezTo>
                  <a:cubicBezTo>
                    <a:pt x="2561167" y="2476500"/>
                    <a:pt x="2560173" y="2485019"/>
                    <a:pt x="2565400" y="2489200"/>
                  </a:cubicBezTo>
                  <a:cubicBezTo>
                    <a:pt x="2572215" y="2494652"/>
                    <a:pt x="2582628" y="2492486"/>
                    <a:pt x="2590800" y="2495550"/>
                  </a:cubicBezTo>
                  <a:cubicBezTo>
                    <a:pt x="2599663" y="2498874"/>
                    <a:pt x="2607733" y="2504017"/>
                    <a:pt x="2616200" y="2508250"/>
                  </a:cubicBezTo>
                  <a:cubicBezTo>
                    <a:pt x="2620433" y="2514600"/>
                    <a:pt x="2623157" y="2522274"/>
                    <a:pt x="2628900" y="2527300"/>
                  </a:cubicBezTo>
                  <a:cubicBezTo>
                    <a:pt x="2640387" y="2537351"/>
                    <a:pt x="2667000" y="2552700"/>
                    <a:pt x="2667000" y="2552700"/>
                  </a:cubicBezTo>
                  <a:cubicBezTo>
                    <a:pt x="2669117" y="2559050"/>
                    <a:pt x="2670099" y="2565899"/>
                    <a:pt x="2673350" y="2571750"/>
                  </a:cubicBezTo>
                  <a:lnTo>
                    <a:pt x="2711450" y="2628900"/>
                  </a:lnTo>
                  <a:cubicBezTo>
                    <a:pt x="2715683" y="2635250"/>
                    <a:pt x="2721737" y="2640710"/>
                    <a:pt x="2724150" y="2647950"/>
                  </a:cubicBezTo>
                  <a:cubicBezTo>
                    <a:pt x="2726267" y="2654300"/>
                    <a:pt x="2726787" y="2661431"/>
                    <a:pt x="2730500" y="2667000"/>
                  </a:cubicBezTo>
                  <a:cubicBezTo>
                    <a:pt x="2735481" y="2674472"/>
                    <a:pt x="2743801" y="2679151"/>
                    <a:pt x="2749550" y="2686050"/>
                  </a:cubicBezTo>
                  <a:cubicBezTo>
                    <a:pt x="2793753" y="2739094"/>
                    <a:pt x="2725645" y="2668495"/>
                    <a:pt x="2781300" y="2724150"/>
                  </a:cubicBezTo>
                  <a:cubicBezTo>
                    <a:pt x="2797261" y="2772033"/>
                    <a:pt x="2773874" y="2714868"/>
                    <a:pt x="2806700" y="2755900"/>
                  </a:cubicBezTo>
                  <a:cubicBezTo>
                    <a:pt x="2848017" y="2807546"/>
                    <a:pt x="2772220" y="2740470"/>
                    <a:pt x="2825750" y="2794000"/>
                  </a:cubicBezTo>
                  <a:cubicBezTo>
                    <a:pt x="2831146" y="2799396"/>
                    <a:pt x="2837755" y="2803765"/>
                    <a:pt x="2844800" y="2806700"/>
                  </a:cubicBezTo>
                  <a:cubicBezTo>
                    <a:pt x="2853998" y="2810532"/>
                    <a:pt x="2906908" y="2828693"/>
                    <a:pt x="2927350" y="2832100"/>
                  </a:cubicBezTo>
                  <a:cubicBezTo>
                    <a:pt x="2944183" y="2834905"/>
                    <a:pt x="2961217" y="2836333"/>
                    <a:pt x="2978150" y="2838450"/>
                  </a:cubicBezTo>
                  <a:cubicBezTo>
                    <a:pt x="2984500" y="2840567"/>
                    <a:pt x="2990933" y="2842450"/>
                    <a:pt x="2997200" y="2844800"/>
                  </a:cubicBezTo>
                  <a:cubicBezTo>
                    <a:pt x="3007873" y="2848802"/>
                    <a:pt x="3018136" y="2853895"/>
                    <a:pt x="3028950" y="2857500"/>
                  </a:cubicBezTo>
                  <a:cubicBezTo>
                    <a:pt x="3037229" y="2860260"/>
                    <a:pt x="3045883" y="2861733"/>
                    <a:pt x="3054350" y="2863850"/>
                  </a:cubicBezTo>
                  <a:cubicBezTo>
                    <a:pt x="3060700" y="2868083"/>
                    <a:pt x="3066574" y="2873137"/>
                    <a:pt x="3073400" y="2876550"/>
                  </a:cubicBezTo>
                  <a:cubicBezTo>
                    <a:pt x="3079387" y="2879543"/>
                    <a:pt x="3087223" y="2878719"/>
                    <a:pt x="3092450" y="2882900"/>
                  </a:cubicBezTo>
                  <a:cubicBezTo>
                    <a:pt x="3133482" y="2915726"/>
                    <a:pt x="3076317" y="2892339"/>
                    <a:pt x="3124200" y="2908300"/>
                  </a:cubicBezTo>
                  <a:cubicBezTo>
                    <a:pt x="3135624" y="2942572"/>
                    <a:pt x="3121621" y="2915529"/>
                    <a:pt x="3155950" y="2940050"/>
                  </a:cubicBezTo>
                  <a:cubicBezTo>
                    <a:pt x="3191849" y="2965692"/>
                    <a:pt x="3158575" y="2952967"/>
                    <a:pt x="3194050" y="2984500"/>
                  </a:cubicBezTo>
                  <a:cubicBezTo>
                    <a:pt x="3205458" y="2994641"/>
                    <a:pt x="3232150" y="3009900"/>
                    <a:pt x="3232150" y="3009900"/>
                  </a:cubicBezTo>
                  <a:cubicBezTo>
                    <a:pt x="3236383" y="3018367"/>
                    <a:pt x="3238790" y="3028028"/>
                    <a:pt x="3244850" y="3035300"/>
                  </a:cubicBezTo>
                  <a:cubicBezTo>
                    <a:pt x="3249736" y="3041163"/>
                    <a:pt x="3258037" y="3043114"/>
                    <a:pt x="3263900" y="3048000"/>
                  </a:cubicBezTo>
                  <a:cubicBezTo>
                    <a:pt x="3270799" y="3053749"/>
                    <a:pt x="3276600" y="3060700"/>
                    <a:pt x="3282950" y="3067050"/>
                  </a:cubicBezTo>
                  <a:cubicBezTo>
                    <a:pt x="3290989" y="3091167"/>
                    <a:pt x="3295275" y="3113492"/>
                    <a:pt x="3327400" y="3124200"/>
                  </a:cubicBezTo>
                  <a:cubicBezTo>
                    <a:pt x="3333750" y="3126317"/>
                    <a:pt x="3340463" y="3127557"/>
                    <a:pt x="3346450" y="3130550"/>
                  </a:cubicBezTo>
                  <a:cubicBezTo>
                    <a:pt x="3353276" y="3133963"/>
                    <a:pt x="3365500" y="3143250"/>
                    <a:pt x="3365500" y="314325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1" y="13400"/>
            <a:ext cx="10333037" cy="751146"/>
          </a:xfrm>
          <a:prstGeom prst="rect">
            <a:avLst/>
          </a:prstGeom>
          <a:solidFill>
            <a:srgbClr val="204D84"/>
          </a:solidFill>
          <a:ln w="25400" algn="ctr">
            <a:solidFill>
              <a:srgbClr val="204D84"/>
            </a:solidFill>
            <a:miter lim="800000"/>
            <a:headEnd/>
            <a:tailEnd/>
          </a:ln>
        </p:spPr>
        <p:txBody>
          <a:bodyPr lIns="69418" tIns="34708" rIns="69418" bIns="34708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ИНФОРМАЦИОННЫЕ МАТЕРИАЛЫ ПО РИСКУ НАРУШЕНИЯ ТРАНСПОРТНОГО СООБЩЕНИЯ, </a:t>
            </a:r>
          </a:p>
          <a:p>
            <a:r>
              <a:rPr lang="ru-RU" dirty="0"/>
              <a:t>СВЯЗАННЫХ С НЕБЛАГОПРИЯТНЫМИ МЕТЕОЯВЛЕНИЯМИ</a:t>
            </a:r>
            <a:r>
              <a:rPr lang="ru-RU" altLang="ru-RU" dirty="0"/>
              <a:t> </a:t>
            </a:r>
          </a:p>
          <a:p>
            <a:r>
              <a:rPr lang="ru-RU" altLang="ru-RU" dirty="0"/>
              <a:t>НА ФЕДЕРАЛЬНОЙ АВТОМОБИЛЬНОЙ ДОРОГЕ М-4 ДОН (НА </a:t>
            </a:r>
            <a:r>
              <a:rPr lang="ru-RU" dirty="0" smtClean="0"/>
              <a:t>03.06.2021</a:t>
            </a:r>
            <a:r>
              <a:rPr lang="ru-RU" altLang="ru-RU" dirty="0" smtClean="0"/>
              <a:t> </a:t>
            </a:r>
            <a:r>
              <a:rPr lang="ru-RU" altLang="ru-RU" dirty="0"/>
              <a:t>)</a:t>
            </a:r>
          </a:p>
        </p:txBody>
      </p:sp>
      <p:pic>
        <p:nvPicPr>
          <p:cNvPr id="12" name="правая 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90437" y="1136695"/>
            <a:ext cx="2730431" cy="30513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7590437" y="799932"/>
            <a:ext cx="2746820" cy="31548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1259" tIns="70630" rIns="141259" bIns="70630"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9264" y="7432868"/>
            <a:ext cx="1718375" cy="638234"/>
          </a:xfrm>
          <a:prstGeom prst="rect">
            <a:avLst/>
          </a:prstGeom>
          <a:solidFill>
            <a:srgbClr val="C5E0B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3417" tIns="41711" rIns="83417" bIns="41711" rtlCol="0" anchor="ctr" anchorCtr="1">
            <a:spAutoFit/>
          </a:bodyPr>
          <a:lstStyle/>
          <a:p>
            <a:pPr defTabSz="1059383"/>
            <a:r>
              <a:rPr lang="ru-RU" sz="1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Отрезанные н.п.: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</a:p>
          <a:p>
            <a:pPr defTabSz="1059383"/>
            <a:endParaRPr lang="ru-RU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059383"/>
            <a:r>
              <a:rPr lang="ru-RU" sz="1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Объездная дорога: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</a:p>
        </p:txBody>
      </p:sp>
      <p:sp>
        <p:nvSpPr>
          <p:cNvPr id="17" name="Прямоугольник 16"/>
          <p:cNvSpPr/>
          <p:nvPr/>
        </p:nvSpPr>
        <p:spPr bwMode="auto">
          <a:xfrm>
            <a:off x="4810276" y="6120364"/>
            <a:ext cx="921302" cy="21699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62496" tIns="31247" rIns="62496" bIns="31247">
            <a:spAutoFit/>
          </a:bodyPr>
          <a:lstStyle/>
          <a:p>
            <a:pPr algn="ctr"/>
            <a:r>
              <a:rPr lang="ru-RU" sz="1000" b="1" dirty="0" err="1">
                <a:latin typeface="Times New Roman" pitchFamily="18" charset="0"/>
                <a:cs typeface="Times New Roman" pitchFamily="18" charset="0"/>
              </a:rPr>
              <a:t>с.Кабардинка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665012" y="2641609"/>
            <a:ext cx="1326862" cy="21699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62496" tIns="31247" rIns="62496" bIns="31247">
            <a:spAutoFit/>
          </a:bodyPr>
          <a:lstStyle/>
          <a:p>
            <a:pPr algn="ctr"/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МО г. Новороссийск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24601" y="3695858"/>
            <a:ext cx="419359" cy="28294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7320" tIns="48663" rIns="97320" bIns="48663">
            <a:spAutoFit/>
          </a:bodyPr>
          <a:lstStyle>
            <a:defPPr>
              <a:defRPr lang="ru-RU"/>
            </a:defPPr>
            <a:lvl1pPr algn="just" defTabSz="612775" eaLnBrk="0" hangingPunct="0">
              <a:buFontTx/>
              <a:buNone/>
              <a:defRPr sz="14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defTabSz="612775" eaLnBrk="0" hangingPunct="0">
              <a:spcBef>
                <a:spcPct val="20000"/>
              </a:spcBef>
              <a:buChar char="–"/>
              <a:defRPr sz="3200"/>
            </a:lvl2pPr>
            <a:lvl3pPr marL="1143000" indent="-228600" defTabSz="612775" eaLnBrk="0" hangingPunct="0">
              <a:spcBef>
                <a:spcPct val="20000"/>
              </a:spcBef>
              <a:buChar char="•"/>
              <a:defRPr sz="2800"/>
            </a:lvl3pPr>
            <a:lvl4pPr marL="1600200" indent="-228600" defTabSz="612775" eaLnBrk="0" hangingPunct="0">
              <a:spcBef>
                <a:spcPct val="20000"/>
              </a:spcBef>
              <a:buChar char="–"/>
              <a:defRPr sz="2300"/>
            </a:lvl4pPr>
            <a:lvl5pPr marL="2057400" indent="-228600" defTabSz="612775" eaLnBrk="0" hangingPunct="0">
              <a:spcBef>
                <a:spcPct val="20000"/>
              </a:spcBef>
              <a:buChar char="»"/>
              <a:defRPr sz="2300"/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9pPr>
          </a:lstStyle>
          <a:p>
            <a:pPr>
              <a:defRPr/>
            </a:pPr>
            <a:r>
              <a:rPr lang="ru-RU" sz="1200" dirty="0"/>
              <a:t>М4</a:t>
            </a:r>
          </a:p>
        </p:txBody>
      </p:sp>
      <p:grpSp>
        <p:nvGrpSpPr>
          <p:cNvPr id="22" name="Группа 159"/>
          <p:cNvGrpSpPr/>
          <p:nvPr/>
        </p:nvGrpSpPr>
        <p:grpSpPr>
          <a:xfrm>
            <a:off x="7629428" y="6873909"/>
            <a:ext cx="2778128" cy="1327251"/>
            <a:chOff x="9126097" y="5329434"/>
            <a:chExt cx="2909064" cy="1478815"/>
          </a:xfrm>
        </p:grpSpPr>
        <p:sp>
          <p:nvSpPr>
            <p:cNvPr id="23" name="Rectangle 93"/>
            <p:cNvSpPr>
              <a:spLocks noChangeArrowheads="1"/>
            </p:cNvSpPr>
            <p:nvPr/>
          </p:nvSpPr>
          <p:spPr bwMode="auto">
            <a:xfrm>
              <a:off x="9126097" y="5329434"/>
              <a:ext cx="2799203" cy="147881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ru-RU" altLang="ru-RU" sz="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 Box 97"/>
            <p:cNvSpPr txBox="1">
              <a:spLocks noChangeArrowheads="1"/>
            </p:cNvSpPr>
            <p:nvPr/>
          </p:nvSpPr>
          <p:spPr bwMode="auto">
            <a:xfrm>
              <a:off x="9714922" y="5517470"/>
              <a:ext cx="2147024" cy="245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i="1" dirty="0">
                  <a:solidFill>
                    <a:srgbClr val="000000"/>
                  </a:solidFill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25" name="Text Box 97"/>
            <p:cNvSpPr txBox="1">
              <a:spLocks noChangeArrowheads="1"/>
            </p:cNvSpPr>
            <p:nvPr/>
          </p:nvSpPr>
          <p:spPr bwMode="auto">
            <a:xfrm>
              <a:off x="9572157" y="6150986"/>
              <a:ext cx="2147024" cy="245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6" name="Text Box 97"/>
            <p:cNvSpPr txBox="1">
              <a:spLocks noChangeArrowheads="1"/>
            </p:cNvSpPr>
            <p:nvPr/>
          </p:nvSpPr>
          <p:spPr bwMode="auto">
            <a:xfrm>
              <a:off x="9605061" y="5755615"/>
              <a:ext cx="2308120" cy="382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Участок автодороги с повышенным риском возникновения ДТП, нарушением движения</a:t>
              </a:r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9220012" y="5855348"/>
              <a:ext cx="367792" cy="127074"/>
            </a:xfrm>
            <a:custGeom>
              <a:avLst/>
              <a:gdLst>
                <a:gd name="connsiteX0" fmla="*/ 0 w 275772"/>
                <a:gd name="connsiteY0" fmla="*/ 0 h 120952"/>
                <a:gd name="connsiteX1" fmla="*/ 130629 w 275772"/>
                <a:gd name="connsiteY1" fmla="*/ 116114 h 120952"/>
                <a:gd name="connsiteX2" fmla="*/ 275772 w 275772"/>
                <a:gd name="connsiteY2" fmla="*/ 29028 h 12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5772" h="120952">
                  <a:moveTo>
                    <a:pt x="0" y="0"/>
                  </a:moveTo>
                  <a:cubicBezTo>
                    <a:pt x="42333" y="55638"/>
                    <a:pt x="84667" y="111276"/>
                    <a:pt x="130629" y="116114"/>
                  </a:cubicBezTo>
                  <a:cubicBezTo>
                    <a:pt x="176591" y="120952"/>
                    <a:pt x="226181" y="74990"/>
                    <a:pt x="275772" y="29028"/>
                  </a:cubicBezTo>
                </a:path>
              </a:pathLst>
            </a:cu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69" tIns="34284" rIns="68569" bIns="34284" rtlCol="0" anchor="ctr"/>
            <a:lstStyle/>
            <a:p>
              <a:endParaRPr lang="ru-RU" sz="1500" dirty="0">
                <a:solidFill>
                  <a:srgbClr val="000000"/>
                </a:solidFill>
              </a:endParaRPr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9231145" y="6214173"/>
              <a:ext cx="329077" cy="109284"/>
            </a:xfrm>
            <a:custGeom>
              <a:avLst/>
              <a:gdLst>
                <a:gd name="connsiteX0" fmla="*/ 0 w 246743"/>
                <a:gd name="connsiteY0" fmla="*/ 14515 h 104019"/>
                <a:gd name="connsiteX1" fmla="*/ 87086 w 246743"/>
                <a:gd name="connsiteY1" fmla="*/ 101600 h 104019"/>
                <a:gd name="connsiteX2" fmla="*/ 246743 w 246743"/>
                <a:gd name="connsiteY2" fmla="*/ 0 h 10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6743" h="104019">
                  <a:moveTo>
                    <a:pt x="0" y="14515"/>
                  </a:moveTo>
                  <a:cubicBezTo>
                    <a:pt x="22981" y="59267"/>
                    <a:pt x="45962" y="104019"/>
                    <a:pt x="87086" y="101600"/>
                  </a:cubicBezTo>
                  <a:cubicBezTo>
                    <a:pt x="128210" y="99181"/>
                    <a:pt x="187476" y="49590"/>
                    <a:pt x="246743" y="0"/>
                  </a:cubicBezTo>
                </a:path>
              </a:pathLst>
            </a:custGeom>
            <a:ln w="317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69" tIns="34284" rIns="68569" bIns="34284" rtlCol="0" anchor="ctr"/>
            <a:lstStyle/>
            <a:p>
              <a:endParaRPr lang="ru-RU" sz="1500" dirty="0">
                <a:solidFill>
                  <a:srgbClr val="000000"/>
                </a:solidFill>
              </a:endParaRPr>
            </a:p>
          </p:txBody>
        </p:sp>
        <p:sp>
          <p:nvSpPr>
            <p:cNvPr id="29" name="Text Box 97"/>
            <p:cNvSpPr txBox="1">
              <a:spLocks noChangeArrowheads="1"/>
            </p:cNvSpPr>
            <p:nvPr/>
          </p:nvSpPr>
          <p:spPr bwMode="auto">
            <a:xfrm>
              <a:off x="9464940" y="6128199"/>
              <a:ext cx="2570221" cy="2451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4" tIns="47988" rIns="95974" bIns="47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Объездная дорога</a:t>
              </a:r>
            </a:p>
          </p:txBody>
        </p:sp>
        <p:sp>
          <p:nvSpPr>
            <p:cNvPr id="30" name="Овал 29"/>
            <p:cNvSpPr>
              <a:spLocks noChangeArrowheads="1"/>
            </p:cNvSpPr>
            <p:nvPr/>
          </p:nvSpPr>
          <p:spPr bwMode="auto">
            <a:xfrm rot="5238055">
              <a:off x="9332393" y="6437258"/>
              <a:ext cx="143031" cy="164339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rot="10800000" vert="eaVert" lIns="68387" tIns="34192" rIns="68387" bIns="34192" anchor="ctr"/>
            <a:lstStyle/>
            <a:p>
              <a:pPr>
                <a:defRPr/>
              </a:pPr>
              <a:endParaRPr lang="ru-RU" sz="1500" dirty="0">
                <a:solidFill>
                  <a:srgbClr val="FFFFFF"/>
                </a:solidFill>
              </a:endParaRPr>
            </a:p>
          </p:txBody>
        </p:sp>
        <p:sp>
          <p:nvSpPr>
            <p:cNvPr id="31" name="Text Box 97"/>
            <p:cNvSpPr txBox="1">
              <a:spLocks noChangeArrowheads="1"/>
            </p:cNvSpPr>
            <p:nvPr/>
          </p:nvSpPr>
          <p:spPr bwMode="auto">
            <a:xfrm>
              <a:off x="9443624" y="6369595"/>
              <a:ext cx="2570221" cy="2451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4" tIns="47988" rIns="95974" bIns="47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Населенный пункт</a:t>
              </a:r>
            </a:p>
          </p:txBody>
        </p:sp>
      </p:grpSp>
      <p:sp>
        <p:nvSpPr>
          <p:cNvPr id="33" name="Овал 32"/>
          <p:cNvSpPr>
            <a:spLocks noChangeArrowheads="1"/>
          </p:cNvSpPr>
          <p:nvPr/>
        </p:nvSpPr>
        <p:spPr bwMode="auto">
          <a:xfrm rot="5238055">
            <a:off x="7064915" y="5674661"/>
            <a:ext cx="128371" cy="130733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rot="10800000" vert="eaVert" lIns="79240" tIns="39618" rIns="79240" bIns="39618" anchor="ctr"/>
          <a:lstStyle/>
          <a:p>
            <a:pPr>
              <a:defRPr/>
            </a:pPr>
            <a:endParaRPr lang="ru-RU" sz="1500" dirty="0">
              <a:solidFill>
                <a:srgbClr val="FFFFFF"/>
              </a:solidFill>
            </a:endParaRPr>
          </a:p>
        </p:txBody>
      </p:sp>
      <p:sp>
        <p:nvSpPr>
          <p:cNvPr id="34" name="Овал 33"/>
          <p:cNvSpPr>
            <a:spLocks noChangeArrowheads="1"/>
          </p:cNvSpPr>
          <p:nvPr/>
        </p:nvSpPr>
        <p:spPr bwMode="auto">
          <a:xfrm rot="5238055">
            <a:off x="2497213" y="2451876"/>
            <a:ext cx="128371" cy="130733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rot="10800000" vert="eaVert" lIns="79240" tIns="39618" rIns="79240" bIns="39618" anchor="ctr"/>
          <a:lstStyle/>
          <a:p>
            <a:pPr>
              <a:defRPr/>
            </a:pPr>
            <a:endParaRPr lang="ru-RU" sz="1500" dirty="0">
              <a:solidFill>
                <a:srgbClr val="FFFFFF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784952"/>
            <a:ext cx="2421144" cy="2739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32" tIns="52966" rIns="105932" bIns="52966" rtlCol="0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59515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метеоявлений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654325" y="4232209"/>
            <a:ext cx="710310" cy="291653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tx1">
                <a:alpha val="61000"/>
              </a:schemeClr>
            </a:solidFill>
          </a:ln>
          <a:effectLst>
            <a:softEdge rad="38100"/>
          </a:effectLst>
        </p:spPr>
        <p:txBody>
          <a:bodyPr wrap="square" lIns="105952" tIns="52976" rIns="105952" bIns="52976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95 км</a:t>
            </a:r>
          </a:p>
        </p:txBody>
      </p:sp>
      <p:pic>
        <p:nvPicPr>
          <p:cNvPr id="3" name="Picture 2" descr="E:\!!! ОМИП\новрос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56649"/>
            <a:ext cx="2421144" cy="142030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91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E:\!!! ОМИП\дорога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245" y="4022719"/>
            <a:ext cx="2394988" cy="284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0" y="764546"/>
            <a:ext cx="7925245" cy="7444417"/>
            <a:chOff x="1690777" y="638723"/>
            <a:chExt cx="7462958" cy="6219277"/>
          </a:xfrm>
        </p:grpSpPr>
        <p:pic>
          <p:nvPicPr>
            <p:cNvPr id="4100" name="Picture 4" descr="E:\!!!!!!!ОММиОППМ\3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51"/>
            <a:stretch/>
          </p:blipFill>
          <p:spPr bwMode="auto">
            <a:xfrm>
              <a:off x="1690777" y="638723"/>
              <a:ext cx="7462958" cy="6219277"/>
            </a:xfrm>
            <a:prstGeom prst="rect">
              <a:avLst/>
            </a:prstGeom>
            <a:noFill/>
            <a:ln w="1905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Полилиния 1"/>
            <p:cNvSpPr/>
            <p:nvPr/>
          </p:nvSpPr>
          <p:spPr>
            <a:xfrm>
              <a:off x="4121150" y="2235196"/>
              <a:ext cx="2026668" cy="3159378"/>
            </a:xfrm>
            <a:custGeom>
              <a:avLst/>
              <a:gdLst>
                <a:gd name="connsiteX0" fmla="*/ 1701800 w 1701800"/>
                <a:gd name="connsiteY0" fmla="*/ 2743204 h 2743204"/>
                <a:gd name="connsiteX1" fmla="*/ 1676400 w 1701800"/>
                <a:gd name="connsiteY1" fmla="*/ 2711454 h 2743204"/>
                <a:gd name="connsiteX2" fmla="*/ 1657350 w 1701800"/>
                <a:gd name="connsiteY2" fmla="*/ 2660654 h 2743204"/>
                <a:gd name="connsiteX3" fmla="*/ 1638300 w 1701800"/>
                <a:gd name="connsiteY3" fmla="*/ 2654304 h 2743204"/>
                <a:gd name="connsiteX4" fmla="*/ 1606550 w 1701800"/>
                <a:gd name="connsiteY4" fmla="*/ 2628904 h 2743204"/>
                <a:gd name="connsiteX5" fmla="*/ 1593850 w 1701800"/>
                <a:gd name="connsiteY5" fmla="*/ 2609854 h 2743204"/>
                <a:gd name="connsiteX6" fmla="*/ 1568450 w 1701800"/>
                <a:gd name="connsiteY6" fmla="*/ 2597154 h 2743204"/>
                <a:gd name="connsiteX7" fmla="*/ 1536700 w 1701800"/>
                <a:gd name="connsiteY7" fmla="*/ 2527304 h 2743204"/>
                <a:gd name="connsiteX8" fmla="*/ 1517650 w 1701800"/>
                <a:gd name="connsiteY8" fmla="*/ 2457454 h 2743204"/>
                <a:gd name="connsiteX9" fmla="*/ 1504950 w 1701800"/>
                <a:gd name="connsiteY9" fmla="*/ 2438404 h 2743204"/>
                <a:gd name="connsiteX10" fmla="*/ 1492250 w 1701800"/>
                <a:gd name="connsiteY10" fmla="*/ 2400304 h 2743204"/>
                <a:gd name="connsiteX11" fmla="*/ 1485900 w 1701800"/>
                <a:gd name="connsiteY11" fmla="*/ 2343154 h 2743204"/>
                <a:gd name="connsiteX12" fmla="*/ 1466850 w 1701800"/>
                <a:gd name="connsiteY12" fmla="*/ 2324104 h 2743204"/>
                <a:gd name="connsiteX13" fmla="*/ 1454150 w 1701800"/>
                <a:gd name="connsiteY13" fmla="*/ 2305054 h 2743204"/>
                <a:gd name="connsiteX14" fmla="*/ 1403350 w 1701800"/>
                <a:gd name="connsiteY14" fmla="*/ 2247904 h 2743204"/>
                <a:gd name="connsiteX15" fmla="*/ 1397000 w 1701800"/>
                <a:gd name="connsiteY15" fmla="*/ 2228854 h 2743204"/>
                <a:gd name="connsiteX16" fmla="*/ 1377950 w 1701800"/>
                <a:gd name="connsiteY16" fmla="*/ 2159004 h 2743204"/>
                <a:gd name="connsiteX17" fmla="*/ 1358900 w 1701800"/>
                <a:gd name="connsiteY17" fmla="*/ 2152654 h 2743204"/>
                <a:gd name="connsiteX18" fmla="*/ 1320800 w 1701800"/>
                <a:gd name="connsiteY18" fmla="*/ 2127254 h 2743204"/>
                <a:gd name="connsiteX19" fmla="*/ 1257300 w 1701800"/>
                <a:gd name="connsiteY19" fmla="*/ 2076454 h 2743204"/>
                <a:gd name="connsiteX20" fmla="*/ 1238250 w 1701800"/>
                <a:gd name="connsiteY20" fmla="*/ 2051054 h 2743204"/>
                <a:gd name="connsiteX21" fmla="*/ 1212850 w 1701800"/>
                <a:gd name="connsiteY21" fmla="*/ 1981204 h 2743204"/>
                <a:gd name="connsiteX22" fmla="*/ 1193800 w 1701800"/>
                <a:gd name="connsiteY22" fmla="*/ 1968504 h 2743204"/>
                <a:gd name="connsiteX23" fmla="*/ 1181100 w 1701800"/>
                <a:gd name="connsiteY23" fmla="*/ 1949454 h 2743204"/>
                <a:gd name="connsiteX24" fmla="*/ 1174750 w 1701800"/>
                <a:gd name="connsiteY24" fmla="*/ 1917704 h 2743204"/>
                <a:gd name="connsiteX25" fmla="*/ 1168400 w 1701800"/>
                <a:gd name="connsiteY25" fmla="*/ 1879604 h 2743204"/>
                <a:gd name="connsiteX26" fmla="*/ 1130300 w 1701800"/>
                <a:gd name="connsiteY26" fmla="*/ 1854204 h 2743204"/>
                <a:gd name="connsiteX27" fmla="*/ 1117600 w 1701800"/>
                <a:gd name="connsiteY27" fmla="*/ 1835154 h 2743204"/>
                <a:gd name="connsiteX28" fmla="*/ 1098550 w 1701800"/>
                <a:gd name="connsiteY28" fmla="*/ 1816104 h 2743204"/>
                <a:gd name="connsiteX29" fmla="*/ 1079500 w 1701800"/>
                <a:gd name="connsiteY29" fmla="*/ 1778004 h 2743204"/>
                <a:gd name="connsiteX30" fmla="*/ 1066800 w 1701800"/>
                <a:gd name="connsiteY30" fmla="*/ 1739904 h 2743204"/>
                <a:gd name="connsiteX31" fmla="*/ 1060450 w 1701800"/>
                <a:gd name="connsiteY31" fmla="*/ 1720854 h 2743204"/>
                <a:gd name="connsiteX32" fmla="*/ 1047750 w 1701800"/>
                <a:gd name="connsiteY32" fmla="*/ 1701804 h 2743204"/>
                <a:gd name="connsiteX33" fmla="*/ 1028700 w 1701800"/>
                <a:gd name="connsiteY33" fmla="*/ 1682754 h 2743204"/>
                <a:gd name="connsiteX34" fmla="*/ 1016000 w 1701800"/>
                <a:gd name="connsiteY34" fmla="*/ 1657354 h 2743204"/>
                <a:gd name="connsiteX35" fmla="*/ 984250 w 1701800"/>
                <a:gd name="connsiteY35" fmla="*/ 1612904 h 2743204"/>
                <a:gd name="connsiteX36" fmla="*/ 971550 w 1701800"/>
                <a:gd name="connsiteY36" fmla="*/ 1549404 h 2743204"/>
                <a:gd name="connsiteX37" fmla="*/ 946150 w 1701800"/>
                <a:gd name="connsiteY37" fmla="*/ 1511304 h 2743204"/>
                <a:gd name="connsiteX38" fmla="*/ 939800 w 1701800"/>
                <a:gd name="connsiteY38" fmla="*/ 1485904 h 2743204"/>
                <a:gd name="connsiteX39" fmla="*/ 933450 w 1701800"/>
                <a:gd name="connsiteY39" fmla="*/ 1339854 h 2743204"/>
                <a:gd name="connsiteX40" fmla="*/ 895350 w 1701800"/>
                <a:gd name="connsiteY40" fmla="*/ 1320804 h 2743204"/>
                <a:gd name="connsiteX41" fmla="*/ 831850 w 1701800"/>
                <a:gd name="connsiteY41" fmla="*/ 1314454 h 2743204"/>
                <a:gd name="connsiteX42" fmla="*/ 800100 w 1701800"/>
                <a:gd name="connsiteY42" fmla="*/ 1289054 h 2743204"/>
                <a:gd name="connsiteX43" fmla="*/ 787400 w 1701800"/>
                <a:gd name="connsiteY43" fmla="*/ 1270004 h 2743204"/>
                <a:gd name="connsiteX44" fmla="*/ 768350 w 1701800"/>
                <a:gd name="connsiteY44" fmla="*/ 1244604 h 2743204"/>
                <a:gd name="connsiteX45" fmla="*/ 742950 w 1701800"/>
                <a:gd name="connsiteY45" fmla="*/ 1231904 h 2743204"/>
                <a:gd name="connsiteX46" fmla="*/ 723900 w 1701800"/>
                <a:gd name="connsiteY46" fmla="*/ 1212854 h 2743204"/>
                <a:gd name="connsiteX47" fmla="*/ 717550 w 1701800"/>
                <a:gd name="connsiteY47" fmla="*/ 1193804 h 2743204"/>
                <a:gd name="connsiteX48" fmla="*/ 685800 w 1701800"/>
                <a:gd name="connsiteY48" fmla="*/ 1155704 h 2743204"/>
                <a:gd name="connsiteX49" fmla="*/ 666750 w 1701800"/>
                <a:gd name="connsiteY49" fmla="*/ 1111254 h 2743204"/>
                <a:gd name="connsiteX50" fmla="*/ 654050 w 1701800"/>
                <a:gd name="connsiteY50" fmla="*/ 1073154 h 2743204"/>
                <a:gd name="connsiteX51" fmla="*/ 647700 w 1701800"/>
                <a:gd name="connsiteY51" fmla="*/ 1028704 h 2743204"/>
                <a:gd name="connsiteX52" fmla="*/ 635000 w 1701800"/>
                <a:gd name="connsiteY52" fmla="*/ 1009654 h 2743204"/>
                <a:gd name="connsiteX53" fmla="*/ 622300 w 1701800"/>
                <a:gd name="connsiteY53" fmla="*/ 920754 h 2743204"/>
                <a:gd name="connsiteX54" fmla="*/ 577850 w 1701800"/>
                <a:gd name="connsiteY54" fmla="*/ 920754 h 2743204"/>
                <a:gd name="connsiteX55" fmla="*/ 565150 w 1701800"/>
                <a:gd name="connsiteY55" fmla="*/ 901704 h 2743204"/>
                <a:gd name="connsiteX56" fmla="*/ 527050 w 1701800"/>
                <a:gd name="connsiteY56" fmla="*/ 889004 h 2743204"/>
                <a:gd name="connsiteX57" fmla="*/ 514350 w 1701800"/>
                <a:gd name="connsiteY57" fmla="*/ 869954 h 2743204"/>
                <a:gd name="connsiteX58" fmla="*/ 508000 w 1701800"/>
                <a:gd name="connsiteY58" fmla="*/ 850904 h 2743204"/>
                <a:gd name="connsiteX59" fmla="*/ 482600 w 1701800"/>
                <a:gd name="connsiteY59" fmla="*/ 831854 h 2743204"/>
                <a:gd name="connsiteX60" fmla="*/ 444500 w 1701800"/>
                <a:gd name="connsiteY60" fmla="*/ 768354 h 2743204"/>
                <a:gd name="connsiteX61" fmla="*/ 425450 w 1701800"/>
                <a:gd name="connsiteY61" fmla="*/ 749304 h 2743204"/>
                <a:gd name="connsiteX62" fmla="*/ 400050 w 1701800"/>
                <a:gd name="connsiteY62" fmla="*/ 692154 h 2743204"/>
                <a:gd name="connsiteX63" fmla="*/ 381000 w 1701800"/>
                <a:gd name="connsiteY63" fmla="*/ 673104 h 2743204"/>
                <a:gd name="connsiteX64" fmla="*/ 361950 w 1701800"/>
                <a:gd name="connsiteY64" fmla="*/ 660404 h 2743204"/>
                <a:gd name="connsiteX65" fmla="*/ 349250 w 1701800"/>
                <a:gd name="connsiteY65" fmla="*/ 635004 h 2743204"/>
                <a:gd name="connsiteX66" fmla="*/ 336550 w 1701800"/>
                <a:gd name="connsiteY66" fmla="*/ 615954 h 2743204"/>
                <a:gd name="connsiteX67" fmla="*/ 330200 w 1701800"/>
                <a:gd name="connsiteY67" fmla="*/ 596904 h 2743204"/>
                <a:gd name="connsiteX68" fmla="*/ 311150 w 1701800"/>
                <a:gd name="connsiteY68" fmla="*/ 590554 h 2743204"/>
                <a:gd name="connsiteX69" fmla="*/ 298450 w 1701800"/>
                <a:gd name="connsiteY69" fmla="*/ 571504 h 2743204"/>
                <a:gd name="connsiteX70" fmla="*/ 292100 w 1701800"/>
                <a:gd name="connsiteY70" fmla="*/ 552454 h 2743204"/>
                <a:gd name="connsiteX71" fmla="*/ 260350 w 1701800"/>
                <a:gd name="connsiteY71" fmla="*/ 546104 h 2743204"/>
                <a:gd name="connsiteX72" fmla="*/ 247650 w 1701800"/>
                <a:gd name="connsiteY72" fmla="*/ 520704 h 2743204"/>
                <a:gd name="connsiteX73" fmla="*/ 203200 w 1701800"/>
                <a:gd name="connsiteY73" fmla="*/ 514354 h 2743204"/>
                <a:gd name="connsiteX74" fmla="*/ 184150 w 1701800"/>
                <a:gd name="connsiteY74" fmla="*/ 501654 h 2743204"/>
                <a:gd name="connsiteX75" fmla="*/ 171450 w 1701800"/>
                <a:gd name="connsiteY75" fmla="*/ 463554 h 2743204"/>
                <a:gd name="connsiteX76" fmla="*/ 165100 w 1701800"/>
                <a:gd name="connsiteY76" fmla="*/ 444504 h 2743204"/>
                <a:gd name="connsiteX77" fmla="*/ 146050 w 1701800"/>
                <a:gd name="connsiteY77" fmla="*/ 406404 h 2743204"/>
                <a:gd name="connsiteX78" fmla="*/ 139700 w 1701800"/>
                <a:gd name="connsiteY78" fmla="*/ 336554 h 2743204"/>
                <a:gd name="connsiteX79" fmla="*/ 114300 w 1701800"/>
                <a:gd name="connsiteY79" fmla="*/ 330204 h 2743204"/>
                <a:gd name="connsiteX80" fmla="*/ 95250 w 1701800"/>
                <a:gd name="connsiteY80" fmla="*/ 292104 h 2743204"/>
                <a:gd name="connsiteX81" fmla="*/ 95250 w 1701800"/>
                <a:gd name="connsiteY81" fmla="*/ 127004 h 2743204"/>
                <a:gd name="connsiteX82" fmla="*/ 82550 w 1701800"/>
                <a:gd name="connsiteY82" fmla="*/ 107954 h 2743204"/>
                <a:gd name="connsiteX83" fmla="*/ 57150 w 1701800"/>
                <a:gd name="connsiteY83" fmla="*/ 38104 h 2743204"/>
                <a:gd name="connsiteX84" fmla="*/ 0 w 1701800"/>
                <a:gd name="connsiteY84" fmla="*/ 4 h 2743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1701800" h="2743204">
                  <a:moveTo>
                    <a:pt x="1701800" y="2743204"/>
                  </a:moveTo>
                  <a:cubicBezTo>
                    <a:pt x="1693333" y="2732621"/>
                    <a:pt x="1682461" y="2723576"/>
                    <a:pt x="1676400" y="2711454"/>
                  </a:cubicBezTo>
                  <a:cubicBezTo>
                    <a:pt x="1664352" y="2687359"/>
                    <a:pt x="1679007" y="2677980"/>
                    <a:pt x="1657350" y="2660654"/>
                  </a:cubicBezTo>
                  <a:cubicBezTo>
                    <a:pt x="1652123" y="2656473"/>
                    <a:pt x="1644650" y="2656421"/>
                    <a:pt x="1638300" y="2654304"/>
                  </a:cubicBezTo>
                  <a:cubicBezTo>
                    <a:pt x="1601904" y="2599709"/>
                    <a:pt x="1650367" y="2663957"/>
                    <a:pt x="1606550" y="2628904"/>
                  </a:cubicBezTo>
                  <a:cubicBezTo>
                    <a:pt x="1600591" y="2624136"/>
                    <a:pt x="1599713" y="2614740"/>
                    <a:pt x="1593850" y="2609854"/>
                  </a:cubicBezTo>
                  <a:cubicBezTo>
                    <a:pt x="1586578" y="2603794"/>
                    <a:pt x="1576917" y="2601387"/>
                    <a:pt x="1568450" y="2597154"/>
                  </a:cubicBezTo>
                  <a:cubicBezTo>
                    <a:pt x="1557504" y="2575261"/>
                    <a:pt x="1542868" y="2551978"/>
                    <a:pt x="1536700" y="2527304"/>
                  </a:cubicBezTo>
                  <a:cubicBezTo>
                    <a:pt x="1531929" y="2508220"/>
                    <a:pt x="1528548" y="2473801"/>
                    <a:pt x="1517650" y="2457454"/>
                  </a:cubicBezTo>
                  <a:cubicBezTo>
                    <a:pt x="1513417" y="2451104"/>
                    <a:pt x="1508050" y="2445378"/>
                    <a:pt x="1504950" y="2438404"/>
                  </a:cubicBezTo>
                  <a:cubicBezTo>
                    <a:pt x="1499513" y="2426171"/>
                    <a:pt x="1492250" y="2400304"/>
                    <a:pt x="1492250" y="2400304"/>
                  </a:cubicBezTo>
                  <a:cubicBezTo>
                    <a:pt x="1490133" y="2381254"/>
                    <a:pt x="1491961" y="2361338"/>
                    <a:pt x="1485900" y="2343154"/>
                  </a:cubicBezTo>
                  <a:cubicBezTo>
                    <a:pt x="1483060" y="2334635"/>
                    <a:pt x="1472599" y="2331003"/>
                    <a:pt x="1466850" y="2324104"/>
                  </a:cubicBezTo>
                  <a:cubicBezTo>
                    <a:pt x="1461964" y="2318241"/>
                    <a:pt x="1459220" y="2310758"/>
                    <a:pt x="1454150" y="2305054"/>
                  </a:cubicBezTo>
                  <a:cubicBezTo>
                    <a:pt x="1434916" y="2283416"/>
                    <a:pt x="1415703" y="2272610"/>
                    <a:pt x="1403350" y="2247904"/>
                  </a:cubicBezTo>
                  <a:cubicBezTo>
                    <a:pt x="1400357" y="2241917"/>
                    <a:pt x="1399117" y="2235204"/>
                    <a:pt x="1397000" y="2228854"/>
                  </a:cubicBezTo>
                  <a:cubicBezTo>
                    <a:pt x="1394522" y="2209032"/>
                    <a:pt x="1397961" y="2175013"/>
                    <a:pt x="1377950" y="2159004"/>
                  </a:cubicBezTo>
                  <a:cubicBezTo>
                    <a:pt x="1372723" y="2154823"/>
                    <a:pt x="1364751" y="2155905"/>
                    <a:pt x="1358900" y="2152654"/>
                  </a:cubicBezTo>
                  <a:cubicBezTo>
                    <a:pt x="1345557" y="2145241"/>
                    <a:pt x="1333500" y="2135721"/>
                    <a:pt x="1320800" y="2127254"/>
                  </a:cubicBezTo>
                  <a:cubicBezTo>
                    <a:pt x="1297954" y="2112023"/>
                    <a:pt x="1275474" y="2097656"/>
                    <a:pt x="1257300" y="2076454"/>
                  </a:cubicBezTo>
                  <a:cubicBezTo>
                    <a:pt x="1250412" y="2068419"/>
                    <a:pt x="1244600" y="2059521"/>
                    <a:pt x="1238250" y="2051054"/>
                  </a:cubicBezTo>
                  <a:cubicBezTo>
                    <a:pt x="1232231" y="2026977"/>
                    <a:pt x="1231502" y="1999856"/>
                    <a:pt x="1212850" y="1981204"/>
                  </a:cubicBezTo>
                  <a:cubicBezTo>
                    <a:pt x="1207454" y="1975808"/>
                    <a:pt x="1200150" y="1972737"/>
                    <a:pt x="1193800" y="1968504"/>
                  </a:cubicBezTo>
                  <a:cubicBezTo>
                    <a:pt x="1189567" y="1962154"/>
                    <a:pt x="1183780" y="1956600"/>
                    <a:pt x="1181100" y="1949454"/>
                  </a:cubicBezTo>
                  <a:cubicBezTo>
                    <a:pt x="1177310" y="1939348"/>
                    <a:pt x="1176681" y="1928323"/>
                    <a:pt x="1174750" y="1917704"/>
                  </a:cubicBezTo>
                  <a:cubicBezTo>
                    <a:pt x="1172447" y="1905036"/>
                    <a:pt x="1173629" y="1891369"/>
                    <a:pt x="1168400" y="1879604"/>
                  </a:cubicBezTo>
                  <a:cubicBezTo>
                    <a:pt x="1160128" y="1860991"/>
                    <a:pt x="1146308" y="1859540"/>
                    <a:pt x="1130300" y="1854204"/>
                  </a:cubicBezTo>
                  <a:cubicBezTo>
                    <a:pt x="1126067" y="1847854"/>
                    <a:pt x="1122486" y="1841017"/>
                    <a:pt x="1117600" y="1835154"/>
                  </a:cubicBezTo>
                  <a:cubicBezTo>
                    <a:pt x="1111851" y="1828255"/>
                    <a:pt x="1103531" y="1823576"/>
                    <a:pt x="1098550" y="1816104"/>
                  </a:cubicBezTo>
                  <a:cubicBezTo>
                    <a:pt x="1090674" y="1804290"/>
                    <a:pt x="1084961" y="1791111"/>
                    <a:pt x="1079500" y="1778004"/>
                  </a:cubicBezTo>
                  <a:cubicBezTo>
                    <a:pt x="1074351" y="1765647"/>
                    <a:pt x="1071033" y="1752604"/>
                    <a:pt x="1066800" y="1739904"/>
                  </a:cubicBezTo>
                  <a:cubicBezTo>
                    <a:pt x="1064683" y="1733554"/>
                    <a:pt x="1064163" y="1726423"/>
                    <a:pt x="1060450" y="1720854"/>
                  </a:cubicBezTo>
                  <a:cubicBezTo>
                    <a:pt x="1056217" y="1714504"/>
                    <a:pt x="1052636" y="1707667"/>
                    <a:pt x="1047750" y="1701804"/>
                  </a:cubicBezTo>
                  <a:cubicBezTo>
                    <a:pt x="1042001" y="1694905"/>
                    <a:pt x="1033920" y="1690062"/>
                    <a:pt x="1028700" y="1682754"/>
                  </a:cubicBezTo>
                  <a:cubicBezTo>
                    <a:pt x="1023198" y="1675051"/>
                    <a:pt x="1020696" y="1665573"/>
                    <a:pt x="1016000" y="1657354"/>
                  </a:cubicBezTo>
                  <a:cubicBezTo>
                    <a:pt x="1008572" y="1644355"/>
                    <a:pt x="992427" y="1623807"/>
                    <a:pt x="984250" y="1612904"/>
                  </a:cubicBezTo>
                  <a:cubicBezTo>
                    <a:pt x="980017" y="1591737"/>
                    <a:pt x="983524" y="1567365"/>
                    <a:pt x="971550" y="1549404"/>
                  </a:cubicBezTo>
                  <a:lnTo>
                    <a:pt x="946150" y="1511304"/>
                  </a:lnTo>
                  <a:cubicBezTo>
                    <a:pt x="944033" y="1502837"/>
                    <a:pt x="940445" y="1494607"/>
                    <a:pt x="939800" y="1485904"/>
                  </a:cubicBezTo>
                  <a:cubicBezTo>
                    <a:pt x="936200" y="1437308"/>
                    <a:pt x="941149" y="1387971"/>
                    <a:pt x="933450" y="1339854"/>
                  </a:cubicBezTo>
                  <a:cubicBezTo>
                    <a:pt x="932262" y="1332426"/>
                    <a:pt x="901090" y="1321687"/>
                    <a:pt x="895350" y="1320804"/>
                  </a:cubicBezTo>
                  <a:cubicBezTo>
                    <a:pt x="874325" y="1317569"/>
                    <a:pt x="853017" y="1316571"/>
                    <a:pt x="831850" y="1314454"/>
                  </a:cubicBezTo>
                  <a:cubicBezTo>
                    <a:pt x="795454" y="1259859"/>
                    <a:pt x="843917" y="1324107"/>
                    <a:pt x="800100" y="1289054"/>
                  </a:cubicBezTo>
                  <a:cubicBezTo>
                    <a:pt x="794141" y="1284286"/>
                    <a:pt x="791836" y="1276214"/>
                    <a:pt x="787400" y="1270004"/>
                  </a:cubicBezTo>
                  <a:cubicBezTo>
                    <a:pt x="781249" y="1261392"/>
                    <a:pt x="776385" y="1251492"/>
                    <a:pt x="768350" y="1244604"/>
                  </a:cubicBezTo>
                  <a:cubicBezTo>
                    <a:pt x="761163" y="1238444"/>
                    <a:pt x="750653" y="1237406"/>
                    <a:pt x="742950" y="1231904"/>
                  </a:cubicBezTo>
                  <a:cubicBezTo>
                    <a:pt x="735642" y="1226684"/>
                    <a:pt x="730250" y="1219204"/>
                    <a:pt x="723900" y="1212854"/>
                  </a:cubicBezTo>
                  <a:cubicBezTo>
                    <a:pt x="721783" y="1206504"/>
                    <a:pt x="720543" y="1199791"/>
                    <a:pt x="717550" y="1193804"/>
                  </a:cubicBezTo>
                  <a:cubicBezTo>
                    <a:pt x="708709" y="1176123"/>
                    <a:pt x="699844" y="1169748"/>
                    <a:pt x="685800" y="1155704"/>
                  </a:cubicBezTo>
                  <a:cubicBezTo>
                    <a:pt x="669002" y="1088513"/>
                    <a:pt x="691809" y="1167636"/>
                    <a:pt x="666750" y="1111254"/>
                  </a:cubicBezTo>
                  <a:cubicBezTo>
                    <a:pt x="661313" y="1099021"/>
                    <a:pt x="654050" y="1073154"/>
                    <a:pt x="654050" y="1073154"/>
                  </a:cubicBezTo>
                  <a:cubicBezTo>
                    <a:pt x="651933" y="1058337"/>
                    <a:pt x="652001" y="1043040"/>
                    <a:pt x="647700" y="1028704"/>
                  </a:cubicBezTo>
                  <a:cubicBezTo>
                    <a:pt x="645507" y="1021394"/>
                    <a:pt x="636748" y="1017083"/>
                    <a:pt x="635000" y="1009654"/>
                  </a:cubicBezTo>
                  <a:cubicBezTo>
                    <a:pt x="628144" y="980516"/>
                    <a:pt x="626533" y="950387"/>
                    <a:pt x="622300" y="920754"/>
                  </a:cubicBezTo>
                  <a:cubicBezTo>
                    <a:pt x="606243" y="924768"/>
                    <a:pt x="593033" y="932900"/>
                    <a:pt x="577850" y="920754"/>
                  </a:cubicBezTo>
                  <a:cubicBezTo>
                    <a:pt x="571891" y="915986"/>
                    <a:pt x="571622" y="905749"/>
                    <a:pt x="565150" y="901704"/>
                  </a:cubicBezTo>
                  <a:cubicBezTo>
                    <a:pt x="553798" y="894609"/>
                    <a:pt x="527050" y="889004"/>
                    <a:pt x="527050" y="889004"/>
                  </a:cubicBezTo>
                  <a:cubicBezTo>
                    <a:pt x="522817" y="882654"/>
                    <a:pt x="517763" y="876780"/>
                    <a:pt x="514350" y="869954"/>
                  </a:cubicBezTo>
                  <a:cubicBezTo>
                    <a:pt x="511357" y="863967"/>
                    <a:pt x="512285" y="856046"/>
                    <a:pt x="508000" y="850904"/>
                  </a:cubicBezTo>
                  <a:cubicBezTo>
                    <a:pt x="501225" y="842774"/>
                    <a:pt x="491067" y="838204"/>
                    <a:pt x="482600" y="831854"/>
                  </a:cubicBezTo>
                  <a:cubicBezTo>
                    <a:pt x="472578" y="811811"/>
                    <a:pt x="459825" y="783679"/>
                    <a:pt x="444500" y="768354"/>
                  </a:cubicBezTo>
                  <a:lnTo>
                    <a:pt x="425450" y="749304"/>
                  </a:lnTo>
                  <a:cubicBezTo>
                    <a:pt x="416220" y="721615"/>
                    <a:pt x="416821" y="712280"/>
                    <a:pt x="400050" y="692154"/>
                  </a:cubicBezTo>
                  <a:cubicBezTo>
                    <a:pt x="394301" y="685255"/>
                    <a:pt x="387899" y="678853"/>
                    <a:pt x="381000" y="673104"/>
                  </a:cubicBezTo>
                  <a:cubicBezTo>
                    <a:pt x="375137" y="668218"/>
                    <a:pt x="368300" y="664637"/>
                    <a:pt x="361950" y="660404"/>
                  </a:cubicBezTo>
                  <a:cubicBezTo>
                    <a:pt x="357717" y="651937"/>
                    <a:pt x="353946" y="643223"/>
                    <a:pt x="349250" y="635004"/>
                  </a:cubicBezTo>
                  <a:cubicBezTo>
                    <a:pt x="345464" y="628378"/>
                    <a:pt x="339963" y="622780"/>
                    <a:pt x="336550" y="615954"/>
                  </a:cubicBezTo>
                  <a:cubicBezTo>
                    <a:pt x="333557" y="609967"/>
                    <a:pt x="334933" y="601637"/>
                    <a:pt x="330200" y="596904"/>
                  </a:cubicBezTo>
                  <a:cubicBezTo>
                    <a:pt x="325467" y="592171"/>
                    <a:pt x="317500" y="592671"/>
                    <a:pt x="311150" y="590554"/>
                  </a:cubicBezTo>
                  <a:cubicBezTo>
                    <a:pt x="306917" y="584204"/>
                    <a:pt x="301863" y="578330"/>
                    <a:pt x="298450" y="571504"/>
                  </a:cubicBezTo>
                  <a:cubicBezTo>
                    <a:pt x="295457" y="565517"/>
                    <a:pt x="297669" y="556167"/>
                    <a:pt x="292100" y="552454"/>
                  </a:cubicBezTo>
                  <a:cubicBezTo>
                    <a:pt x="283120" y="546467"/>
                    <a:pt x="270933" y="548221"/>
                    <a:pt x="260350" y="546104"/>
                  </a:cubicBezTo>
                  <a:cubicBezTo>
                    <a:pt x="256117" y="537637"/>
                    <a:pt x="255925" y="525301"/>
                    <a:pt x="247650" y="520704"/>
                  </a:cubicBezTo>
                  <a:cubicBezTo>
                    <a:pt x="234566" y="513435"/>
                    <a:pt x="217536" y="518655"/>
                    <a:pt x="203200" y="514354"/>
                  </a:cubicBezTo>
                  <a:cubicBezTo>
                    <a:pt x="195890" y="512161"/>
                    <a:pt x="190500" y="505887"/>
                    <a:pt x="184150" y="501654"/>
                  </a:cubicBezTo>
                  <a:lnTo>
                    <a:pt x="171450" y="463554"/>
                  </a:lnTo>
                  <a:cubicBezTo>
                    <a:pt x="169333" y="457204"/>
                    <a:pt x="168813" y="450073"/>
                    <a:pt x="165100" y="444504"/>
                  </a:cubicBezTo>
                  <a:cubicBezTo>
                    <a:pt x="148687" y="419885"/>
                    <a:pt x="154813" y="432694"/>
                    <a:pt x="146050" y="406404"/>
                  </a:cubicBezTo>
                  <a:cubicBezTo>
                    <a:pt x="143933" y="383121"/>
                    <a:pt x="148692" y="358135"/>
                    <a:pt x="139700" y="336554"/>
                  </a:cubicBezTo>
                  <a:cubicBezTo>
                    <a:pt x="136343" y="328498"/>
                    <a:pt x="121562" y="335045"/>
                    <a:pt x="114300" y="330204"/>
                  </a:cubicBezTo>
                  <a:cubicBezTo>
                    <a:pt x="103749" y="323170"/>
                    <a:pt x="98872" y="302971"/>
                    <a:pt x="95250" y="292104"/>
                  </a:cubicBezTo>
                  <a:cubicBezTo>
                    <a:pt x="102959" y="222726"/>
                    <a:pt x="107656" y="209712"/>
                    <a:pt x="95250" y="127004"/>
                  </a:cubicBezTo>
                  <a:cubicBezTo>
                    <a:pt x="94118" y="119457"/>
                    <a:pt x="86783" y="114304"/>
                    <a:pt x="82550" y="107954"/>
                  </a:cubicBezTo>
                  <a:cubicBezTo>
                    <a:pt x="77907" y="89381"/>
                    <a:pt x="75200" y="54349"/>
                    <a:pt x="57150" y="38104"/>
                  </a:cubicBezTo>
                  <a:cubicBezTo>
                    <a:pt x="13406" y="-1266"/>
                    <a:pt x="26642" y="4"/>
                    <a:pt x="0" y="4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/>
            <p:cNvSpPr>
              <a:spLocks noChangeArrowheads="1"/>
            </p:cNvSpPr>
            <p:nvPr/>
          </p:nvSpPr>
          <p:spPr bwMode="auto">
            <a:xfrm rot="5238055">
              <a:off x="6094195" y="5336730"/>
              <a:ext cx="107245" cy="115689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rot="10800000" vert="eaVert" lIns="68387" tIns="34192" rIns="68387" bIns="34192" anchor="ctr"/>
            <a:lstStyle/>
            <a:p>
              <a:pPr>
                <a:defRPr/>
              </a:pPr>
              <a:endParaRPr lang="ru-RU" sz="1500" dirty="0">
                <a:solidFill>
                  <a:srgbClr val="FFFFFF"/>
                </a:solidFill>
              </a:endParaRPr>
            </a:p>
          </p:txBody>
        </p:sp>
        <p:sp>
          <p:nvSpPr>
            <p:cNvPr id="40" name="Овал 39"/>
            <p:cNvSpPr>
              <a:spLocks noChangeArrowheads="1"/>
            </p:cNvSpPr>
            <p:nvPr/>
          </p:nvSpPr>
          <p:spPr bwMode="auto">
            <a:xfrm rot="5238055">
              <a:off x="4007222" y="2130840"/>
              <a:ext cx="107245" cy="115689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rot="10800000" vert="eaVert" lIns="68387" tIns="34192" rIns="68387" bIns="34192" anchor="ctr"/>
            <a:lstStyle/>
            <a:p>
              <a:pPr>
                <a:defRPr/>
              </a:pPr>
              <a:endParaRPr lang="ru-RU" sz="1500" dirty="0">
                <a:solidFill>
                  <a:srgbClr val="FFFFFF"/>
                </a:solidFill>
              </a:endParaRPr>
            </a:p>
          </p:txBody>
        </p:sp>
      </p:grp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7925246" y="882067"/>
            <a:ext cx="2412586" cy="31548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1259" tIns="70630" rIns="141259" bIns="70630"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9245" y="7713141"/>
            <a:ext cx="1718375" cy="453569"/>
          </a:xfrm>
          <a:prstGeom prst="rect">
            <a:avLst/>
          </a:prstGeom>
          <a:solidFill>
            <a:srgbClr val="C5E0B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3417" tIns="41711" rIns="83417" bIns="41711" rtlCol="0" anchor="ctr" anchorCtr="1">
            <a:spAutoFit/>
          </a:bodyPr>
          <a:lstStyle/>
          <a:p>
            <a:pPr defTabSz="1059383"/>
            <a:r>
              <a:rPr lang="ru-RU" sz="1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Отрезанные н.п.: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</a:p>
          <a:p>
            <a:pPr defTabSz="1059383"/>
            <a:r>
              <a:rPr lang="ru-RU" sz="1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Объездная дорога: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</a:p>
        </p:txBody>
      </p:sp>
      <p:grpSp>
        <p:nvGrpSpPr>
          <p:cNvPr id="22" name="Группа 159"/>
          <p:cNvGrpSpPr/>
          <p:nvPr/>
        </p:nvGrpSpPr>
        <p:grpSpPr>
          <a:xfrm>
            <a:off x="7944740" y="6869057"/>
            <a:ext cx="2489819" cy="1327251"/>
            <a:chOff x="9126097" y="5329434"/>
            <a:chExt cx="2909064" cy="1478815"/>
          </a:xfrm>
        </p:grpSpPr>
        <p:sp>
          <p:nvSpPr>
            <p:cNvPr id="23" name="Rectangle 93"/>
            <p:cNvSpPr>
              <a:spLocks noChangeArrowheads="1"/>
            </p:cNvSpPr>
            <p:nvPr/>
          </p:nvSpPr>
          <p:spPr bwMode="auto">
            <a:xfrm>
              <a:off x="9126097" y="5329434"/>
              <a:ext cx="2799203" cy="147881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ru-RU" altLang="ru-RU" sz="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 Box 97"/>
            <p:cNvSpPr txBox="1">
              <a:spLocks noChangeArrowheads="1"/>
            </p:cNvSpPr>
            <p:nvPr/>
          </p:nvSpPr>
          <p:spPr bwMode="auto">
            <a:xfrm>
              <a:off x="9635802" y="5406073"/>
              <a:ext cx="2147024" cy="245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i="1" dirty="0">
                  <a:solidFill>
                    <a:srgbClr val="000000"/>
                  </a:solidFill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25" name="Text Box 97"/>
            <p:cNvSpPr txBox="1">
              <a:spLocks noChangeArrowheads="1"/>
            </p:cNvSpPr>
            <p:nvPr/>
          </p:nvSpPr>
          <p:spPr bwMode="auto">
            <a:xfrm>
              <a:off x="9572157" y="6150986"/>
              <a:ext cx="2147024" cy="245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6" name="Text Box 97"/>
            <p:cNvSpPr txBox="1">
              <a:spLocks noChangeArrowheads="1"/>
            </p:cNvSpPr>
            <p:nvPr/>
          </p:nvSpPr>
          <p:spPr bwMode="auto">
            <a:xfrm>
              <a:off x="9593465" y="5643097"/>
              <a:ext cx="2308120" cy="5194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Участок автодороги с повышенным риском возникновения ДТП, нарушением движения</a:t>
              </a:r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9220012" y="5855348"/>
              <a:ext cx="367792" cy="127074"/>
            </a:xfrm>
            <a:custGeom>
              <a:avLst/>
              <a:gdLst>
                <a:gd name="connsiteX0" fmla="*/ 0 w 275772"/>
                <a:gd name="connsiteY0" fmla="*/ 0 h 120952"/>
                <a:gd name="connsiteX1" fmla="*/ 130629 w 275772"/>
                <a:gd name="connsiteY1" fmla="*/ 116114 h 120952"/>
                <a:gd name="connsiteX2" fmla="*/ 275772 w 275772"/>
                <a:gd name="connsiteY2" fmla="*/ 29028 h 12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5772" h="120952">
                  <a:moveTo>
                    <a:pt x="0" y="0"/>
                  </a:moveTo>
                  <a:cubicBezTo>
                    <a:pt x="42333" y="55638"/>
                    <a:pt x="84667" y="111276"/>
                    <a:pt x="130629" y="116114"/>
                  </a:cubicBezTo>
                  <a:cubicBezTo>
                    <a:pt x="176591" y="120952"/>
                    <a:pt x="226181" y="74990"/>
                    <a:pt x="275772" y="29028"/>
                  </a:cubicBezTo>
                </a:path>
              </a:pathLst>
            </a:cu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69" tIns="34284" rIns="68569" bIns="34284" rtlCol="0" anchor="ctr"/>
            <a:lstStyle/>
            <a:p>
              <a:endParaRPr lang="ru-RU" sz="1500" dirty="0">
                <a:solidFill>
                  <a:srgbClr val="000000"/>
                </a:solidFill>
              </a:endParaRPr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9231145" y="6214173"/>
              <a:ext cx="329077" cy="109284"/>
            </a:xfrm>
            <a:custGeom>
              <a:avLst/>
              <a:gdLst>
                <a:gd name="connsiteX0" fmla="*/ 0 w 246743"/>
                <a:gd name="connsiteY0" fmla="*/ 14515 h 104019"/>
                <a:gd name="connsiteX1" fmla="*/ 87086 w 246743"/>
                <a:gd name="connsiteY1" fmla="*/ 101600 h 104019"/>
                <a:gd name="connsiteX2" fmla="*/ 246743 w 246743"/>
                <a:gd name="connsiteY2" fmla="*/ 0 h 10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6743" h="104019">
                  <a:moveTo>
                    <a:pt x="0" y="14515"/>
                  </a:moveTo>
                  <a:cubicBezTo>
                    <a:pt x="22981" y="59267"/>
                    <a:pt x="45962" y="104019"/>
                    <a:pt x="87086" y="101600"/>
                  </a:cubicBezTo>
                  <a:cubicBezTo>
                    <a:pt x="128210" y="99181"/>
                    <a:pt x="187476" y="49590"/>
                    <a:pt x="246743" y="0"/>
                  </a:cubicBezTo>
                </a:path>
              </a:pathLst>
            </a:custGeom>
            <a:ln w="317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69" tIns="34284" rIns="68569" bIns="34284" rtlCol="0" anchor="ctr"/>
            <a:lstStyle/>
            <a:p>
              <a:endParaRPr lang="ru-RU" sz="1500" dirty="0">
                <a:solidFill>
                  <a:srgbClr val="000000"/>
                </a:solidFill>
              </a:endParaRPr>
            </a:p>
          </p:txBody>
        </p:sp>
        <p:sp>
          <p:nvSpPr>
            <p:cNvPr id="29" name="Text Box 97"/>
            <p:cNvSpPr txBox="1">
              <a:spLocks noChangeArrowheads="1"/>
            </p:cNvSpPr>
            <p:nvPr/>
          </p:nvSpPr>
          <p:spPr bwMode="auto">
            <a:xfrm>
              <a:off x="9464940" y="6128199"/>
              <a:ext cx="2570221" cy="2451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4" tIns="47988" rIns="95974" bIns="47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Объездная дорога</a:t>
              </a:r>
            </a:p>
          </p:txBody>
        </p:sp>
        <p:sp>
          <p:nvSpPr>
            <p:cNvPr id="30" name="Овал 29"/>
            <p:cNvSpPr>
              <a:spLocks noChangeArrowheads="1"/>
            </p:cNvSpPr>
            <p:nvPr/>
          </p:nvSpPr>
          <p:spPr bwMode="auto">
            <a:xfrm rot="5238055">
              <a:off x="9332393" y="6437258"/>
              <a:ext cx="143031" cy="164339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rot="10800000" vert="eaVert" lIns="68387" tIns="34192" rIns="68387" bIns="34192" anchor="ctr"/>
            <a:lstStyle/>
            <a:p>
              <a:pPr>
                <a:defRPr/>
              </a:pPr>
              <a:endParaRPr lang="ru-RU" sz="1500" dirty="0">
                <a:solidFill>
                  <a:srgbClr val="FFFFFF"/>
                </a:solidFill>
              </a:endParaRPr>
            </a:p>
          </p:txBody>
        </p:sp>
        <p:sp>
          <p:nvSpPr>
            <p:cNvPr id="31" name="Text Box 97"/>
            <p:cNvSpPr txBox="1">
              <a:spLocks noChangeArrowheads="1"/>
            </p:cNvSpPr>
            <p:nvPr/>
          </p:nvSpPr>
          <p:spPr bwMode="auto">
            <a:xfrm>
              <a:off x="9443624" y="6369595"/>
              <a:ext cx="2570221" cy="2451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4" tIns="47988" rIns="95974" bIns="47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Населенный пункт</a:t>
              </a:r>
            </a:p>
          </p:txBody>
        </p:sp>
      </p:grpSp>
      <p:sp>
        <p:nvSpPr>
          <p:cNvPr id="33" name="Text Box 5"/>
          <p:cNvSpPr txBox="1">
            <a:spLocks noChangeArrowheads="1"/>
          </p:cNvSpPr>
          <p:nvPr/>
        </p:nvSpPr>
        <p:spPr bwMode="auto">
          <a:xfrm>
            <a:off x="3" y="-2494"/>
            <a:ext cx="10344037" cy="88456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lIns="40493" tIns="20248" rIns="40493" bIns="20248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ИНФОРМАЦИОННЫЕ МАТЕРИАЛЫ ПО РИСКУ НАРУШЕНИЯ ТРАНСПОРТНОГО СООБЩЕНИЯ,</a:t>
            </a:r>
          </a:p>
          <a:p>
            <a:r>
              <a:rPr lang="ru-RU" dirty="0"/>
              <a:t> СВЯЗАННЫХ С НЕБЛАГОПРИЯТНЫМИ МЕТЕОЯВЛЕНИЯМИ НА АВТОДОРОГЕ А-147 </a:t>
            </a:r>
          </a:p>
          <a:p>
            <a:r>
              <a:rPr lang="ru-RU" dirty="0"/>
              <a:t>В КРАСНОДАРСКОМ КРАЕ (НА </a:t>
            </a:r>
            <a:r>
              <a:rPr lang="ru-RU" dirty="0" smtClean="0"/>
              <a:t>03.06.2021 </a:t>
            </a:r>
            <a:r>
              <a:rPr lang="ru-RU" dirty="0"/>
              <a:t>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875476" y="4405099"/>
            <a:ext cx="537987" cy="28294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7323" tIns="48663" rIns="97323" bIns="48663">
            <a:spAutoFit/>
          </a:bodyPr>
          <a:lstStyle>
            <a:defPPr>
              <a:defRPr lang="ru-RU"/>
            </a:defPPr>
            <a:lvl1pPr algn="just" defTabSz="612775" eaLnBrk="0" hangingPunct="0">
              <a:buFontTx/>
              <a:buNone/>
              <a:defRPr sz="14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defTabSz="612775" eaLnBrk="0" hangingPunct="0">
              <a:spcBef>
                <a:spcPct val="20000"/>
              </a:spcBef>
              <a:buChar char="–"/>
              <a:defRPr sz="3200"/>
            </a:lvl2pPr>
            <a:lvl3pPr marL="1143000" indent="-228600" defTabSz="612775" eaLnBrk="0" hangingPunct="0">
              <a:spcBef>
                <a:spcPct val="20000"/>
              </a:spcBef>
              <a:buChar char="•"/>
              <a:defRPr sz="2800"/>
            </a:lvl3pPr>
            <a:lvl4pPr marL="1600200" indent="-228600" defTabSz="612775" eaLnBrk="0" hangingPunct="0">
              <a:spcBef>
                <a:spcPct val="20000"/>
              </a:spcBef>
              <a:buChar char="–"/>
              <a:defRPr sz="2300"/>
            </a:lvl4pPr>
            <a:lvl5pPr marL="2057400" indent="-228600" defTabSz="612775" eaLnBrk="0" hangingPunct="0">
              <a:spcBef>
                <a:spcPct val="20000"/>
              </a:spcBef>
              <a:buChar char="»"/>
              <a:defRPr sz="2300"/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9pPr>
          </a:lstStyle>
          <a:p>
            <a:pPr>
              <a:defRPr/>
            </a:pPr>
            <a:r>
              <a:rPr lang="ru-RU" sz="1200" dirty="0"/>
              <a:t>А147</a:t>
            </a:r>
          </a:p>
        </p:txBody>
      </p:sp>
      <p:sp>
        <p:nvSpPr>
          <p:cNvPr id="37" name="Прямоугольник 36"/>
          <p:cNvSpPr/>
          <p:nvPr/>
        </p:nvSpPr>
        <p:spPr bwMode="auto">
          <a:xfrm>
            <a:off x="4801827" y="6341770"/>
            <a:ext cx="804282" cy="21699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62496" tIns="31247" rIns="62496" bIns="31247">
            <a:spAutoFit/>
          </a:bodyPr>
          <a:lstStyle/>
          <a:p>
            <a:pPr algn="ctr"/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МО г. Сочи</a:t>
            </a:r>
          </a:p>
        </p:txBody>
      </p:sp>
      <p:sp>
        <p:nvSpPr>
          <p:cNvPr id="38" name="Прямоугольник 37"/>
          <p:cNvSpPr/>
          <p:nvPr/>
        </p:nvSpPr>
        <p:spPr bwMode="auto">
          <a:xfrm>
            <a:off x="2853943" y="2984779"/>
            <a:ext cx="903669" cy="21699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62496" tIns="31247" rIns="62496" bIns="31247">
            <a:spAutoFit/>
          </a:bodyPr>
          <a:lstStyle/>
          <a:p>
            <a:pPr algn="ctr"/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МО г. Туапсе</a:t>
            </a:r>
          </a:p>
        </p:txBody>
      </p:sp>
      <p:pic>
        <p:nvPicPr>
          <p:cNvPr id="43" name="туапсе 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5245" y="1197552"/>
            <a:ext cx="2399299" cy="2832986"/>
          </a:xfrm>
          <a:prstGeom prst="rect">
            <a:avLst/>
          </a:prstGeom>
        </p:spPr>
      </p:pic>
      <p:sp>
        <p:nvSpPr>
          <p:cNvPr id="44" name="Овал 43"/>
          <p:cNvSpPr>
            <a:spLocks noChangeArrowheads="1"/>
          </p:cNvSpPr>
          <p:nvPr/>
        </p:nvSpPr>
        <p:spPr bwMode="auto">
          <a:xfrm rot="5238055">
            <a:off x="2667324" y="3002087"/>
            <a:ext cx="128371" cy="122855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rot="10800000" vert="eaVert" lIns="79240" tIns="39618" rIns="79240" bIns="39618" anchor="ctr"/>
          <a:lstStyle/>
          <a:p>
            <a:pPr>
              <a:defRPr/>
            </a:pPr>
            <a:endParaRPr lang="ru-RU" sz="1500" dirty="0">
              <a:solidFill>
                <a:srgbClr val="FFFFF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013671" y="4134935"/>
            <a:ext cx="710310" cy="291653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tx1">
                <a:alpha val="61000"/>
              </a:schemeClr>
            </a:solidFill>
          </a:ln>
          <a:effectLst>
            <a:softEdge rad="38100"/>
          </a:effectLst>
        </p:spPr>
        <p:txBody>
          <a:bodyPr wrap="square" lIns="105952" tIns="52976" rIns="105952" bIns="52976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147 км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0" y="884283"/>
            <a:ext cx="3103886" cy="25683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32" tIns="52966" rIns="105932" bIns="52966" rtlCol="0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59515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метеоявлений</a:t>
            </a:r>
          </a:p>
        </p:txBody>
      </p:sp>
      <p:pic>
        <p:nvPicPr>
          <p:cNvPr id="6" name="Picture 2" descr="E:\!!! ОМИП\сочи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1119"/>
            <a:ext cx="3103886" cy="174688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985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0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585302</TotalTime>
  <Words>795</Words>
  <Application>Microsoft Office PowerPoint</Application>
  <PresentationFormat>Произвольный</PresentationFormat>
  <Paragraphs>247</Paragraphs>
  <Slides>7</Slides>
  <Notes>1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СПЕЦИАЛИСТА АРМ №32 ПО ИНФОРМАЦИОННЫМ СИСТЕМАМ</dc:title>
  <dc:creator>ARM32</dc:creator>
  <cp:lastModifiedBy>ARM_9</cp:lastModifiedBy>
  <cp:revision>25873</cp:revision>
  <cp:lastPrinted>2020-08-16T16:46:55Z</cp:lastPrinted>
  <dcterms:created xsi:type="dcterms:W3CDTF">2014-09-08T13:21:12Z</dcterms:created>
  <dcterms:modified xsi:type="dcterms:W3CDTF">2021-06-02T14:04:01Z</dcterms:modified>
</cp:coreProperties>
</file>