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5" r:id="rId3"/>
    <p:sldId id="256" r:id="rId4"/>
    <p:sldId id="257" r:id="rId5"/>
    <p:sldId id="262" r:id="rId6"/>
    <p:sldId id="260" r:id="rId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805"/>
            <a:ext cx="9133970" cy="622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0" y="1"/>
            <a:ext cx="9144000" cy="646113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500" tIns="36750" rIns="73500" bIns="36750" anchor="ctr"/>
          <a:lstStyle>
            <a:defPPr>
              <a:defRPr lang="ru-RU"/>
            </a:defPPr>
            <a:lvl1pPr algn="ctr" defTabSz="879373">
              <a:defRPr sz="1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ru-RU" altLang="ru-RU" dirty="0"/>
              <a:t>МОДЕЛЬ ПОДТОПЛЕНИЯ МУНИЦИПАЛЬНОГО ОБРАЗОВАНИЯ </a:t>
            </a:r>
          </a:p>
          <a:p>
            <a:pPr>
              <a:lnSpc>
                <a:spcPct val="85000"/>
              </a:lnSpc>
              <a:defRPr/>
            </a:pPr>
            <a:r>
              <a:rPr lang="ru-RU" altLang="ru-RU" dirty="0"/>
              <a:t>ГОРОД АРМАВИР КРАСНОДАРСКОГО КРАЯ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D1D8306-2805-4DBC-A5E1-4553D0F0F1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544" y="1319823"/>
            <a:ext cx="2919425" cy="1966373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34A233-D4DB-478F-BE7C-639AF2187A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4" y="2617179"/>
            <a:ext cx="2904895" cy="1928783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</p:pic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xmlns="" id="{40B5325A-0B56-4912-8D58-A42A1A35BB08}"/>
              </a:ext>
            </a:extLst>
          </p:cNvPr>
          <p:cNvCxnSpPr>
            <a:cxnSpLocks/>
          </p:cNvCxnSpPr>
          <p:nvPr/>
        </p:nvCxnSpPr>
        <p:spPr>
          <a:xfrm flipV="1">
            <a:off x="2955899" y="1700808"/>
            <a:ext cx="798939" cy="91637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xmlns="" id="{4500469F-1FF6-4F1C-B805-6C025D61383E}"/>
              </a:ext>
            </a:extLst>
          </p:cNvPr>
          <p:cNvCxnSpPr>
            <a:cxnSpLocks/>
            <a:endCxn id="20" idx="0"/>
          </p:cNvCxnSpPr>
          <p:nvPr/>
        </p:nvCxnSpPr>
        <p:spPr>
          <a:xfrm flipH="1">
            <a:off x="5103134" y="1319823"/>
            <a:ext cx="1111410" cy="110106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4527070" y="2744799"/>
            <a:ext cx="576064" cy="363740"/>
          </a:xfrm>
          <a:prstGeom prst="round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АГК 4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155085"/>
              </p:ext>
            </p:extLst>
          </p:nvPr>
        </p:nvGraphicFramePr>
        <p:xfrm>
          <a:off x="611560" y="1066127"/>
          <a:ext cx="1141997" cy="1279114"/>
        </p:xfrm>
        <a:graphic>
          <a:graphicData uri="http://schemas.openxmlformats.org/drawingml/2006/table">
            <a:tbl>
              <a:tblPr/>
              <a:tblGrid>
                <a:gridCol w="11419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727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Гидропост</a:t>
                      </a:r>
                      <a:r>
                        <a:rPr lang="ru-RU" sz="7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Старая Станица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АГК 4</a:t>
                      </a: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18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Опасная отметка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163,970 м</a:t>
                      </a: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5714">
                <a:tc>
                  <a:txBody>
                    <a:bodyPr/>
                    <a:lstStyle/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 </a:t>
                      </a: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мая </a:t>
                      </a: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162,328 м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 мая </a:t>
                      </a: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162,373 м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 мая </a:t>
                      </a: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162,755 м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01 июня </a:t>
                      </a: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162,523 </a:t>
                      </a: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02 июня </a:t>
                      </a: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162,546 м</a:t>
                      </a: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088849AF-5152-43B3-93A4-7A4A281BA2D5}"/>
              </a:ext>
            </a:extLst>
          </p:cNvPr>
          <p:cNvSpPr/>
          <p:nvPr/>
        </p:nvSpPr>
        <p:spPr>
          <a:xfrm>
            <a:off x="6709095" y="5266900"/>
            <a:ext cx="2434905" cy="250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929" tIns="36463" rIns="72929" bIns="36463" anchor="ctr"/>
          <a:lstStyle/>
          <a:p>
            <a:pPr algn="ctr">
              <a:defRPr/>
            </a:pPr>
            <a:r>
              <a:rPr lang="ru-RU" sz="87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</a:t>
            </a:r>
          </a:p>
        </p:txBody>
      </p:sp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xmlns="" id="{7DE32D3D-85CF-4C9B-BCB5-EB5116AC9A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182242"/>
              </p:ext>
            </p:extLst>
          </p:nvPr>
        </p:nvGraphicFramePr>
        <p:xfrm>
          <a:off x="467544" y="5248222"/>
          <a:ext cx="2033218" cy="835462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073088">
                  <a:extLst>
                    <a:ext uri="{9D8B030D-6E8A-4147-A177-3AD203B41FA5}">
                      <a16:colId xmlns:a16="http://schemas.microsoft.com/office/drawing/2014/main" xmlns="" val="2295484825"/>
                    </a:ext>
                  </a:extLst>
                </a:gridCol>
                <a:gridCol w="960130">
                  <a:extLst>
                    <a:ext uri="{9D8B030D-6E8A-4147-A177-3AD203B41FA5}">
                      <a16:colId xmlns:a16="http://schemas.microsoft.com/office/drawing/2014/main" xmlns="" val="1785080298"/>
                    </a:ext>
                  </a:extLst>
                </a:gridCol>
              </a:tblGrid>
              <a:tr h="4697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населенных пунктов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6" marR="6396" marT="6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Домов в зоне возможного подтопления (людей)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6" marR="6396" marT="6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8411919"/>
                  </a:ext>
                </a:extLst>
              </a:tr>
              <a:tr h="1216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spc="-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пос. Старая Станица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1843 (6971)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6706146"/>
                  </a:ext>
                </a:extLst>
              </a:tr>
              <a:tr h="1216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spc="-3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пос. Красная Поляна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976 (2933)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16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ст. </a:t>
                      </a:r>
                      <a:r>
                        <a:rPr lang="ru-RU" sz="800" spc="-3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Прочноокопская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43 (2931)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D1D4486-3D33-4BD2-900E-CD2C5C21D371}"/>
              </a:ext>
            </a:extLst>
          </p:cNvPr>
          <p:cNvSpPr/>
          <p:nvPr/>
        </p:nvSpPr>
        <p:spPr>
          <a:xfrm>
            <a:off x="3754838" y="1556792"/>
            <a:ext cx="1260140" cy="144016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spc="-30" dirty="0">
                <a:solidFill>
                  <a:srgbClr val="000000"/>
                </a:solidFill>
                <a:latin typeface="Times New Roman"/>
                <a:ea typeface="Times New Roman"/>
              </a:rPr>
              <a:t>ст. </a:t>
            </a:r>
            <a:r>
              <a:rPr lang="ru-RU" sz="800" spc="-3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Красн</a:t>
            </a:r>
            <a:r>
              <a:rPr lang="ru-RU" sz="800" spc="-30" dirty="0">
                <a:solidFill>
                  <a:srgbClr val="000000"/>
                </a:solidFill>
                <a:latin typeface="Times New Roman"/>
                <a:ea typeface="Times New Roman"/>
              </a:rPr>
              <a:t>а</a:t>
            </a:r>
            <a:r>
              <a:rPr lang="ru-RU" sz="800" spc="-3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я </a:t>
            </a:r>
            <a:r>
              <a:rPr lang="ru-RU" sz="800" spc="-30" dirty="0">
                <a:solidFill>
                  <a:srgbClr val="000000"/>
                </a:solidFill>
                <a:latin typeface="Times New Roman"/>
                <a:ea typeface="Times New Roman"/>
              </a:rPr>
              <a:t>Поляна</a:t>
            </a:r>
            <a:endParaRPr lang="ru-RU" sz="800" dirty="0">
              <a:latin typeface="Times New Roman"/>
              <a:ea typeface="Times New Roman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9B024C02-76AE-4D02-B403-7683D858AF07}"/>
              </a:ext>
            </a:extLst>
          </p:cNvPr>
          <p:cNvSpPr/>
          <p:nvPr/>
        </p:nvSpPr>
        <p:spPr>
          <a:xfrm>
            <a:off x="3081353" y="3214188"/>
            <a:ext cx="1260140" cy="144016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spc="-3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г. Армавир</a:t>
            </a:r>
            <a:endParaRPr lang="ru-RU" sz="800" dirty="0">
              <a:latin typeface="Times New Roman"/>
              <a:ea typeface="Times New Roman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2770FA1E-D0EB-4C0A-BE9A-165A4E8219E7}"/>
              </a:ext>
            </a:extLst>
          </p:cNvPr>
          <p:cNvSpPr/>
          <p:nvPr/>
        </p:nvSpPr>
        <p:spPr>
          <a:xfrm>
            <a:off x="4473064" y="2420888"/>
            <a:ext cx="1260140" cy="144016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spc="-30" dirty="0">
                <a:solidFill>
                  <a:srgbClr val="000000"/>
                </a:solidFill>
                <a:latin typeface="Times New Roman"/>
                <a:ea typeface="Times New Roman"/>
              </a:rPr>
              <a:t>ст. Старая Станица</a:t>
            </a:r>
            <a:endParaRPr lang="ru-RU" sz="800" dirty="0">
              <a:latin typeface="Times New Roman"/>
              <a:ea typeface="Times New Roman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9095" y="5518641"/>
            <a:ext cx="2424875" cy="13514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122" name="Picture 2" descr="E:\!!! ОМИП\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548" y="4005064"/>
            <a:ext cx="2156721" cy="288313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903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5960"/>
            <a:ext cx="9144000" cy="6200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0" y="1"/>
            <a:ext cx="9144000" cy="646113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500" tIns="36750" rIns="73500" bIns="36750" anchor="ctr"/>
          <a:lstStyle>
            <a:defPPr>
              <a:defRPr lang="ru-RU"/>
            </a:defPPr>
            <a:lvl1pPr algn="ctr" defTabSz="879373">
              <a:defRPr sz="1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ru-RU" altLang="ru-RU" dirty="0"/>
              <a:t>МОДЕЛЬ ПОДТОПЛЕНИЯ МУНИЦИПАЛЬНОГО ОБРАЗОВАНИЯ </a:t>
            </a:r>
          </a:p>
          <a:p>
            <a:pPr>
              <a:lnSpc>
                <a:spcPct val="85000"/>
              </a:lnSpc>
              <a:defRPr/>
            </a:pPr>
            <a:r>
              <a:rPr lang="ru-RU" altLang="ru-RU" dirty="0"/>
              <a:t>НОВОКУБАНСКИЙ РАЙОН КРАСНОДАРСКОГО КРАЯ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07DFA2E-7847-404F-9D39-A86C31E86A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69405"/>
            <a:ext cx="2959876" cy="206280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4A954151-86BA-40BD-9E28-E1AAFFE421C3}"/>
              </a:ext>
            </a:extLst>
          </p:cNvPr>
          <p:cNvCxnSpPr>
            <a:cxnSpLocks/>
          </p:cNvCxnSpPr>
          <p:nvPr/>
        </p:nvCxnSpPr>
        <p:spPr>
          <a:xfrm>
            <a:off x="2959877" y="1916832"/>
            <a:ext cx="2536432" cy="182321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6012160" y="5799047"/>
            <a:ext cx="576064" cy="363740"/>
          </a:xfrm>
          <a:prstGeom prst="round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АГК 135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71154" y="4928384"/>
            <a:ext cx="576064" cy="363740"/>
          </a:xfrm>
          <a:prstGeom prst="round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АГК 134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926738"/>
              </p:ext>
            </p:extLst>
          </p:nvPr>
        </p:nvGraphicFramePr>
        <p:xfrm>
          <a:off x="1" y="2747257"/>
          <a:ext cx="1141998" cy="1143000"/>
        </p:xfrm>
        <a:graphic>
          <a:graphicData uri="http://schemas.openxmlformats.org/drawingml/2006/table">
            <a:tbl>
              <a:tblPr/>
              <a:tblGrid>
                <a:gridCol w="11419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712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Гидропост</a:t>
                      </a:r>
                      <a:r>
                        <a:rPr lang="ru-RU" sz="7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п.</a:t>
                      </a:r>
                      <a:r>
                        <a:rPr lang="ru-RU" sz="700" b="1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b="1" kern="1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Капланово</a:t>
                      </a:r>
                      <a:endParaRPr lang="ru-RU" sz="7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АГК 134</a:t>
                      </a: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08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Опасная отметка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152, 549 м</a:t>
                      </a: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8346">
                <a:tc>
                  <a:txBody>
                    <a:bodyPr/>
                    <a:lstStyle/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 </a:t>
                      </a: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мая </a:t>
                      </a: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150,594 м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 мая </a:t>
                      </a: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150,644 м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 мая </a:t>
                      </a: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151,004 м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01 июня </a:t>
                      </a: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150,840 </a:t>
                      </a: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02 июня </a:t>
                      </a: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150,813 м</a:t>
                      </a: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73965"/>
              </p:ext>
            </p:extLst>
          </p:nvPr>
        </p:nvGraphicFramePr>
        <p:xfrm>
          <a:off x="7960182" y="5571492"/>
          <a:ext cx="1187623" cy="1264920"/>
        </p:xfrm>
        <a:graphic>
          <a:graphicData uri="http://schemas.openxmlformats.org/drawingml/2006/table">
            <a:tbl>
              <a:tblPr/>
              <a:tblGrid>
                <a:gridCol w="11876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670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Гидропост</a:t>
                      </a:r>
                      <a:r>
                        <a:rPr lang="ru-RU" sz="7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х.</a:t>
                      </a:r>
                      <a:r>
                        <a:rPr lang="ru-RU" sz="700" b="1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Красная Поляна</a:t>
                      </a:r>
                      <a:endParaRPr lang="ru-RU" sz="7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АГК 135</a:t>
                      </a: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80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Опасная отметка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156, 432 м</a:t>
                      </a: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5401">
                <a:tc>
                  <a:txBody>
                    <a:bodyPr/>
                    <a:lstStyle/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 </a:t>
                      </a: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мая </a:t>
                      </a: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154,874 м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 мая </a:t>
                      </a: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154,692 м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 мая </a:t>
                      </a: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154,982 м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01 июня </a:t>
                      </a: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154,854 </a:t>
                      </a: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02 июня </a:t>
                      </a: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154,836 м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xmlns="" id="{8130A08F-747A-463B-BDA3-CB2B4E8535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899311"/>
              </p:ext>
            </p:extLst>
          </p:nvPr>
        </p:nvGraphicFramePr>
        <p:xfrm>
          <a:off x="6604997" y="836712"/>
          <a:ext cx="2033218" cy="591622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073088">
                  <a:extLst>
                    <a:ext uri="{9D8B030D-6E8A-4147-A177-3AD203B41FA5}">
                      <a16:colId xmlns:a16="http://schemas.microsoft.com/office/drawing/2014/main" xmlns="" val="2295484825"/>
                    </a:ext>
                  </a:extLst>
                </a:gridCol>
                <a:gridCol w="960130">
                  <a:extLst>
                    <a:ext uri="{9D8B030D-6E8A-4147-A177-3AD203B41FA5}">
                      <a16:colId xmlns:a16="http://schemas.microsoft.com/office/drawing/2014/main" xmlns="" val="1785080298"/>
                    </a:ext>
                  </a:extLst>
                </a:gridCol>
              </a:tblGrid>
              <a:tr h="4697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населенных пунктов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6" marR="6396" marT="6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Домов в зоне возможного подтопления (людей)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6" marR="6396" marT="6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8411919"/>
                  </a:ext>
                </a:extLst>
              </a:tr>
              <a:tr h="1216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х. </a:t>
                      </a:r>
                      <a:r>
                        <a:rPr lang="ru-RU" sz="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Северо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Кавказский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24 (128)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E47CD386-1B5F-4AAD-8EA7-B887EFDBA6F3}"/>
              </a:ext>
            </a:extLst>
          </p:cNvPr>
          <p:cNvSpPr/>
          <p:nvPr/>
        </p:nvSpPr>
        <p:spPr>
          <a:xfrm>
            <a:off x="5496309" y="3740043"/>
            <a:ext cx="1260140" cy="144016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spc="-30" dirty="0">
                <a:solidFill>
                  <a:srgbClr val="000000"/>
                </a:solidFill>
                <a:latin typeface="Times New Roman"/>
                <a:ea typeface="Times New Roman"/>
              </a:rPr>
              <a:t>ст. </a:t>
            </a:r>
            <a:r>
              <a:rPr lang="ru-RU" sz="800" spc="-30" dirty="0" err="1">
                <a:solidFill>
                  <a:srgbClr val="000000"/>
                </a:solidFill>
                <a:latin typeface="Times New Roman"/>
                <a:ea typeface="Times New Roman"/>
              </a:rPr>
              <a:t>Северо</a:t>
            </a:r>
            <a:r>
              <a:rPr lang="ru-RU" sz="800" spc="-30" dirty="0">
                <a:solidFill>
                  <a:srgbClr val="000000"/>
                </a:solidFill>
                <a:latin typeface="Times New Roman"/>
                <a:ea typeface="Times New Roman"/>
              </a:rPr>
              <a:t> Кавказская</a:t>
            </a:r>
            <a:endParaRPr lang="ru-RU" sz="800" dirty="0">
              <a:latin typeface="Times New Roman"/>
              <a:ea typeface="Times New Roman"/>
            </a:endParaRPr>
          </a:p>
        </p:txBody>
      </p:sp>
      <p:pic>
        <p:nvPicPr>
          <p:cNvPr id="6146" name="Picture 2" descr="E:\!!! ОМИП\1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933055"/>
            <a:ext cx="2267743" cy="290335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!!! ОМИП\13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468" y="1556792"/>
            <a:ext cx="2127532" cy="35096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832CEB62-16AB-4D2B-90BB-647B459E19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929217"/>
            <a:ext cx="2919425" cy="1928783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</p:pic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5FB34959-48A1-4472-B518-DE8B4B4CCBDC}"/>
              </a:ext>
            </a:extLst>
          </p:cNvPr>
          <p:cNvCxnSpPr>
            <a:cxnSpLocks/>
          </p:cNvCxnSpPr>
          <p:nvPr/>
        </p:nvCxnSpPr>
        <p:spPr>
          <a:xfrm flipH="1" flipV="1">
            <a:off x="5259177" y="4928384"/>
            <a:ext cx="1311834" cy="72664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E47CD386-1B5F-4AAD-8EA7-B887EFDBA6F3}"/>
              </a:ext>
            </a:extLst>
          </p:cNvPr>
          <p:cNvSpPr/>
          <p:nvPr/>
        </p:nvSpPr>
        <p:spPr>
          <a:xfrm>
            <a:off x="6571011" y="5655031"/>
            <a:ext cx="1260140" cy="144016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spc="-30" dirty="0">
                <a:solidFill>
                  <a:srgbClr val="000000"/>
                </a:solidFill>
                <a:latin typeface="Times New Roman"/>
                <a:ea typeface="Times New Roman"/>
              </a:rPr>
              <a:t>ст. </a:t>
            </a:r>
            <a:r>
              <a:rPr lang="ru-RU" sz="800" spc="-3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Прочноокопская</a:t>
            </a:r>
            <a:endParaRPr lang="ru-RU" sz="8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84619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5461"/>
            <a:ext cx="9168966" cy="618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1"/>
            <a:ext cx="9144000" cy="646113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500" tIns="36750" rIns="73500" bIns="36750" anchor="ctr"/>
          <a:lstStyle>
            <a:defPPr>
              <a:defRPr lang="ru-RU"/>
            </a:defPPr>
            <a:lvl1pPr algn="ctr" defTabSz="879373">
              <a:defRPr sz="1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dirty="0"/>
              <a:t>МОДЕЛЬ ПОДТОПЛЕНИЯ МУНИЦИПАЛЬНОГО ОБРАЗОВАНИЯ </a:t>
            </a:r>
          </a:p>
          <a:p>
            <a:pPr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dirty="0"/>
              <a:t>ГУЛЬКЕВИЧСКИЙ РАЙОН КРАСНОДАРСКОГО КРАЯ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B45E3CD1-3F3E-4431-A96E-68DBB920E8CB}"/>
              </a:ext>
            </a:extLst>
          </p:cNvPr>
          <p:cNvSpPr/>
          <p:nvPr/>
        </p:nvSpPr>
        <p:spPr>
          <a:xfrm>
            <a:off x="-6840" y="658073"/>
            <a:ext cx="2424875" cy="250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929" tIns="36463" rIns="72929" bIns="36463" anchor="ctr"/>
          <a:lstStyle/>
          <a:p>
            <a:pPr algn="ctr">
              <a:defRPr/>
            </a:pPr>
            <a:r>
              <a:rPr lang="ru-RU" sz="87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942B7469-71D8-4250-88D1-AF6335F8E4A2}"/>
              </a:ext>
            </a:extLst>
          </p:cNvPr>
          <p:cNvGrpSpPr/>
          <p:nvPr/>
        </p:nvGrpSpPr>
        <p:grpSpPr>
          <a:xfrm>
            <a:off x="21332" y="6260725"/>
            <a:ext cx="1230389" cy="438856"/>
            <a:chOff x="7944879" y="6320875"/>
            <a:chExt cx="1230389" cy="438856"/>
          </a:xfrm>
        </p:grpSpPr>
        <p:sp>
          <p:nvSpPr>
            <p:cNvPr id="12" name="Rectangle 93">
              <a:extLst>
                <a:ext uri="{FF2B5EF4-FFF2-40B4-BE49-F238E27FC236}">
                  <a16:creationId xmlns:a16="http://schemas.microsoft.com/office/drawing/2014/main" xmlns="" id="{B622C4E7-F6D7-4C3C-83C7-C832DC307C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7880" y="6340505"/>
              <a:ext cx="1084386" cy="419226"/>
            </a:xfrm>
            <a:prstGeom prst="rect">
              <a:avLst/>
            </a:prstGeom>
            <a:solidFill>
              <a:sysClr val="window" lastClr="FFFFFF"/>
            </a:solidFill>
            <a:ln w="3175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351447">
                <a:defRPr/>
              </a:pPr>
              <a:endParaRPr lang="ru-RU" altLang="ru-RU" sz="689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 Box 97">
              <a:extLst>
                <a:ext uri="{FF2B5EF4-FFF2-40B4-BE49-F238E27FC236}">
                  <a16:creationId xmlns:a16="http://schemas.microsoft.com/office/drawing/2014/main" xmlns="" id="{11EA2876-DB56-47EE-9637-4CB9B7FA34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44879" y="6320875"/>
              <a:ext cx="1230389" cy="204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06923" tIns="53462" rIns="106923" bIns="53462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defRPr/>
              </a:pPr>
              <a:r>
                <a:rPr lang="ru-RU" altLang="ru-RU" sz="627" b="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Условные обозначения</a:t>
              </a:r>
            </a:p>
          </p:txBody>
        </p:sp>
        <p:sp>
          <p:nvSpPr>
            <p:cNvPr id="14" name="Полилиния 57">
              <a:extLst>
                <a:ext uri="{FF2B5EF4-FFF2-40B4-BE49-F238E27FC236}">
                  <a16:creationId xmlns:a16="http://schemas.microsoft.com/office/drawing/2014/main" xmlns="" id="{9E4D321C-7313-4882-83F5-3E60DBD0B14E}"/>
                </a:ext>
              </a:extLst>
            </p:cNvPr>
            <p:cNvSpPr/>
            <p:nvPr/>
          </p:nvSpPr>
          <p:spPr>
            <a:xfrm>
              <a:off x="8015539" y="6513095"/>
              <a:ext cx="153162" cy="153284"/>
            </a:xfrm>
            <a:custGeom>
              <a:avLst/>
              <a:gdLst>
                <a:gd name="connsiteX0" fmla="*/ 0 w 325925"/>
                <a:gd name="connsiteY0" fmla="*/ 73060 h 244640"/>
                <a:gd name="connsiteX1" fmla="*/ 0 w 325925"/>
                <a:gd name="connsiteY1" fmla="*/ 73060 h 244640"/>
                <a:gd name="connsiteX2" fmla="*/ 262551 w 325925"/>
                <a:gd name="connsiteY2" fmla="*/ 236022 h 244640"/>
                <a:gd name="connsiteX3" fmla="*/ 325925 w 325925"/>
                <a:gd name="connsiteY3" fmla="*/ 199808 h 244640"/>
                <a:gd name="connsiteX4" fmla="*/ 298764 w 325925"/>
                <a:gd name="connsiteY4" fmla="*/ 54953 h 244640"/>
                <a:gd name="connsiteX5" fmla="*/ 280657 w 325925"/>
                <a:gd name="connsiteY5" fmla="*/ 27792 h 244640"/>
                <a:gd name="connsiteX6" fmla="*/ 226337 w 325925"/>
                <a:gd name="connsiteY6" fmla="*/ 632 h 244640"/>
                <a:gd name="connsiteX7" fmla="*/ 81481 w 325925"/>
                <a:gd name="connsiteY7" fmla="*/ 27792 h 244640"/>
                <a:gd name="connsiteX8" fmla="*/ 45267 w 325925"/>
                <a:gd name="connsiteY8" fmla="*/ 73060 h 244640"/>
                <a:gd name="connsiteX9" fmla="*/ 0 w 325925"/>
                <a:gd name="connsiteY9" fmla="*/ 73060 h 24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5925" h="244640">
                  <a:moveTo>
                    <a:pt x="0" y="73060"/>
                  </a:moveTo>
                  <a:lnTo>
                    <a:pt x="0" y="73060"/>
                  </a:lnTo>
                  <a:cubicBezTo>
                    <a:pt x="87517" y="127381"/>
                    <a:pt x="169897" y="191019"/>
                    <a:pt x="262551" y="236022"/>
                  </a:cubicBezTo>
                  <a:cubicBezTo>
                    <a:pt x="314355" y="261184"/>
                    <a:pt x="317268" y="225779"/>
                    <a:pt x="325925" y="199808"/>
                  </a:cubicBezTo>
                  <a:cubicBezTo>
                    <a:pt x="322739" y="167949"/>
                    <a:pt x="321574" y="89169"/>
                    <a:pt x="298764" y="54953"/>
                  </a:cubicBezTo>
                  <a:cubicBezTo>
                    <a:pt x="292728" y="45899"/>
                    <a:pt x="288351" y="35486"/>
                    <a:pt x="280657" y="27792"/>
                  </a:cubicBezTo>
                  <a:cubicBezTo>
                    <a:pt x="263107" y="10241"/>
                    <a:pt x="248428" y="7995"/>
                    <a:pt x="226337" y="632"/>
                  </a:cubicBezTo>
                  <a:cubicBezTo>
                    <a:pt x="205508" y="2234"/>
                    <a:pt x="111594" y="-9850"/>
                    <a:pt x="81481" y="27792"/>
                  </a:cubicBezTo>
                  <a:cubicBezTo>
                    <a:pt x="46674" y="71301"/>
                    <a:pt x="105810" y="42789"/>
                    <a:pt x="45267" y="73060"/>
                  </a:cubicBezTo>
                  <a:cubicBezTo>
                    <a:pt x="36731" y="77328"/>
                    <a:pt x="7544" y="73060"/>
                    <a:pt x="0" y="73060"/>
                  </a:cubicBezTo>
                  <a:close/>
                </a:path>
              </a:pathLst>
            </a:custGeom>
            <a:solidFill>
              <a:srgbClr val="5993C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28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 Box 97">
              <a:extLst>
                <a:ext uri="{FF2B5EF4-FFF2-40B4-BE49-F238E27FC236}">
                  <a16:creationId xmlns:a16="http://schemas.microsoft.com/office/drawing/2014/main" xmlns="" id="{A2BB0906-FE00-4A85-9EA5-B57FABB8B3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97033" y="6491976"/>
              <a:ext cx="1078235" cy="204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6923" tIns="53462" rIns="106923" bIns="53462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27" b="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 зона подтопления</a:t>
              </a: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755576" y="3027840"/>
            <a:ext cx="1008112" cy="144016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Гирей</a:t>
            </a: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80306"/>
              </p:ext>
            </p:extLst>
          </p:nvPr>
        </p:nvGraphicFramePr>
        <p:xfrm>
          <a:off x="1504272" y="4437115"/>
          <a:ext cx="2419656" cy="165988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277041">
                  <a:extLst>
                    <a:ext uri="{9D8B030D-6E8A-4147-A177-3AD203B41FA5}">
                      <a16:colId xmlns:a16="http://schemas.microsoft.com/office/drawing/2014/main" xmlns="" val="2295484825"/>
                    </a:ext>
                  </a:extLst>
                </a:gridCol>
                <a:gridCol w="1142615">
                  <a:extLst>
                    <a:ext uri="{9D8B030D-6E8A-4147-A177-3AD203B41FA5}">
                      <a16:colId xmlns:a16="http://schemas.microsoft.com/office/drawing/2014/main" xmlns="" val="1785080298"/>
                    </a:ext>
                  </a:extLst>
                </a:gridCol>
              </a:tblGrid>
              <a:tr h="5404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населенных пунктов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6" marR="6396" marT="6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Домов в зоне возможного подтопления (людей)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6" marR="6396" marT="6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8411919"/>
                  </a:ext>
                </a:extLst>
              </a:tr>
              <a:tr h="1399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spc="-3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п. Гирей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18 (95)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6706146"/>
                  </a:ext>
                </a:extLst>
              </a:tr>
              <a:tr h="1399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spc="-3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х. Черединовский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25 (108)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99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spc="-3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с. Приозерное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 (22)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99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spc="-3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п. Духовской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247 (874)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99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spc="-3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с. </a:t>
                      </a:r>
                      <a:r>
                        <a:rPr lang="ru-RU" sz="800" spc="-3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Новомихайловское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613 (1684)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99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spc="-3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п. Красносельский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21 (80)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399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spc="-3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с. Отрадо-Ольгинское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 (8)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399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spc="-3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х. </a:t>
                      </a:r>
                      <a:r>
                        <a:rPr lang="ru-RU" sz="800" spc="-3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Киевка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104 (189)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1150179" y="2639086"/>
            <a:ext cx="1008112" cy="144016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х. </a:t>
            </a:r>
            <a:r>
              <a:rPr lang="ru-RU" sz="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Черединовский</a:t>
            </a:r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971600" y="2852335"/>
            <a:ext cx="1008112" cy="144016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Приозерное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752020" y="2998607"/>
            <a:ext cx="1008112" cy="144016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</a:t>
            </a:r>
            <a:r>
              <a:rPr lang="ru-RU" sz="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Духовской</a:t>
            </a:r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732240" y="6165304"/>
            <a:ext cx="1224136" cy="107051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sz="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Новомихайловское</a:t>
            </a:r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-10972" y="3356992"/>
            <a:ext cx="1008112" cy="144016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</a:t>
            </a:r>
            <a:r>
              <a:rPr lang="ru-RU" sz="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Красносельский</a:t>
            </a:r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015150" y="5589240"/>
            <a:ext cx="1260140" cy="144016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sz="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Отрадо-Ольгинское</a:t>
            </a:r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444208" y="6309320"/>
            <a:ext cx="1008112" cy="144016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х. </a:t>
            </a:r>
            <a:r>
              <a:rPr lang="ru-RU" sz="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Киевка</a:t>
            </a:r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868144" y="5767294"/>
            <a:ext cx="576064" cy="363740"/>
          </a:xfrm>
          <a:prstGeom prst="round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АГК 42</a:t>
            </a: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395709"/>
              </p:ext>
            </p:extLst>
          </p:nvPr>
        </p:nvGraphicFramePr>
        <p:xfrm>
          <a:off x="7596336" y="4149080"/>
          <a:ext cx="1357034" cy="1371600"/>
        </p:xfrm>
        <a:graphic>
          <a:graphicData uri="http://schemas.openxmlformats.org/drawingml/2006/table">
            <a:tbl>
              <a:tblPr/>
              <a:tblGrid>
                <a:gridCol w="1357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340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Гидропост</a:t>
                      </a: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с. </a:t>
                      </a:r>
                      <a:r>
                        <a:rPr lang="ru-RU" sz="9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Новомихайловское</a:t>
                      </a:r>
                      <a:endParaRPr lang="ru-RU" sz="9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АГК 42</a:t>
                      </a: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41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Опасная отметка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117,730 м</a:t>
                      </a: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4071">
                <a:tc>
                  <a:txBody>
                    <a:bodyPr/>
                    <a:lstStyle/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 </a:t>
                      </a: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мая </a:t>
                      </a: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115,481 </a:t>
                      </a: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 мая </a:t>
                      </a: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115,427 м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 мая </a:t>
                      </a: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115,571 м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01 июня </a:t>
                      </a: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115,575 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02 июня 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115,598 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</a:t>
                      </a: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840" y="925422"/>
            <a:ext cx="2424875" cy="12513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2" descr="E:\!!! ОМИП\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85566"/>
            <a:ext cx="2123728" cy="322519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233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483"/>
            <a:ext cx="9156430" cy="6214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1"/>
            <a:ext cx="9144000" cy="646113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500" tIns="36750" rIns="73500" bIns="36750" anchor="ctr"/>
          <a:lstStyle>
            <a:defPPr>
              <a:defRPr lang="ru-RU"/>
            </a:defPPr>
            <a:lvl1pPr algn="ctr" defTabSz="879373">
              <a:defRPr sz="1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ru-RU" altLang="ru-RU" dirty="0"/>
              <a:t>МОДЕЛЬ ПОДТОПЛЕНИЯ МУНИЦИПАЛЬНОГО ОБРАЗОВАНИЯ </a:t>
            </a:r>
          </a:p>
          <a:p>
            <a:pPr>
              <a:lnSpc>
                <a:spcPct val="85000"/>
              </a:lnSpc>
              <a:defRPr/>
            </a:pPr>
            <a:r>
              <a:rPr lang="ru-RU" dirty="0"/>
              <a:t>КАВКАЗСКИЙ </a:t>
            </a:r>
            <a:r>
              <a:rPr lang="ru-RU" altLang="ru-RU" dirty="0"/>
              <a:t>РАЙОН КРАСНОДАРСКОГО КРАЯ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088849AF-5152-43B3-93A4-7A4A281BA2D5}"/>
              </a:ext>
            </a:extLst>
          </p:cNvPr>
          <p:cNvSpPr/>
          <p:nvPr/>
        </p:nvSpPr>
        <p:spPr>
          <a:xfrm>
            <a:off x="6731555" y="658073"/>
            <a:ext cx="2424875" cy="250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929" tIns="36463" rIns="72929" bIns="36463" anchor="ctr"/>
          <a:lstStyle/>
          <a:p>
            <a:pPr algn="ctr">
              <a:defRPr/>
            </a:pPr>
            <a:r>
              <a:rPr lang="ru-RU" sz="87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F8C45EFD-7447-450E-9084-971A17EAFABD}"/>
              </a:ext>
            </a:extLst>
          </p:cNvPr>
          <p:cNvGrpSpPr/>
          <p:nvPr/>
        </p:nvGrpSpPr>
        <p:grpSpPr>
          <a:xfrm>
            <a:off x="21332" y="6260725"/>
            <a:ext cx="1230389" cy="438856"/>
            <a:chOff x="7944879" y="6320875"/>
            <a:chExt cx="1230389" cy="438856"/>
          </a:xfrm>
        </p:grpSpPr>
        <p:sp>
          <p:nvSpPr>
            <p:cNvPr id="14" name="Rectangle 93">
              <a:extLst>
                <a:ext uri="{FF2B5EF4-FFF2-40B4-BE49-F238E27FC236}">
                  <a16:creationId xmlns:a16="http://schemas.microsoft.com/office/drawing/2014/main" xmlns="" id="{486141A9-2143-45B0-83B4-F59B045C5D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7880" y="6340505"/>
              <a:ext cx="1084386" cy="419226"/>
            </a:xfrm>
            <a:prstGeom prst="rect">
              <a:avLst/>
            </a:prstGeom>
            <a:solidFill>
              <a:sysClr val="window" lastClr="FFFFFF"/>
            </a:solidFill>
            <a:ln w="3175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351447">
                <a:defRPr/>
              </a:pPr>
              <a:endParaRPr lang="ru-RU" altLang="ru-RU" sz="689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 Box 97">
              <a:extLst>
                <a:ext uri="{FF2B5EF4-FFF2-40B4-BE49-F238E27FC236}">
                  <a16:creationId xmlns:a16="http://schemas.microsoft.com/office/drawing/2014/main" xmlns="" id="{C48B411A-6BF5-4197-8732-04D212640F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44879" y="6320875"/>
              <a:ext cx="1230389" cy="204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06923" tIns="53462" rIns="106923" bIns="53462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defRPr/>
              </a:pPr>
              <a:r>
                <a:rPr lang="ru-RU" altLang="ru-RU" sz="627" b="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Условные обозначения</a:t>
              </a:r>
            </a:p>
          </p:txBody>
        </p:sp>
        <p:sp>
          <p:nvSpPr>
            <p:cNvPr id="16" name="Полилиния 57">
              <a:extLst>
                <a:ext uri="{FF2B5EF4-FFF2-40B4-BE49-F238E27FC236}">
                  <a16:creationId xmlns:a16="http://schemas.microsoft.com/office/drawing/2014/main" xmlns="" id="{3A70979E-8091-4232-8B0D-8DDFB2ADD68A}"/>
                </a:ext>
              </a:extLst>
            </p:cNvPr>
            <p:cNvSpPr/>
            <p:nvPr/>
          </p:nvSpPr>
          <p:spPr>
            <a:xfrm>
              <a:off x="8015539" y="6513095"/>
              <a:ext cx="153162" cy="153284"/>
            </a:xfrm>
            <a:custGeom>
              <a:avLst/>
              <a:gdLst>
                <a:gd name="connsiteX0" fmla="*/ 0 w 325925"/>
                <a:gd name="connsiteY0" fmla="*/ 73060 h 244640"/>
                <a:gd name="connsiteX1" fmla="*/ 0 w 325925"/>
                <a:gd name="connsiteY1" fmla="*/ 73060 h 244640"/>
                <a:gd name="connsiteX2" fmla="*/ 262551 w 325925"/>
                <a:gd name="connsiteY2" fmla="*/ 236022 h 244640"/>
                <a:gd name="connsiteX3" fmla="*/ 325925 w 325925"/>
                <a:gd name="connsiteY3" fmla="*/ 199808 h 244640"/>
                <a:gd name="connsiteX4" fmla="*/ 298764 w 325925"/>
                <a:gd name="connsiteY4" fmla="*/ 54953 h 244640"/>
                <a:gd name="connsiteX5" fmla="*/ 280657 w 325925"/>
                <a:gd name="connsiteY5" fmla="*/ 27792 h 244640"/>
                <a:gd name="connsiteX6" fmla="*/ 226337 w 325925"/>
                <a:gd name="connsiteY6" fmla="*/ 632 h 244640"/>
                <a:gd name="connsiteX7" fmla="*/ 81481 w 325925"/>
                <a:gd name="connsiteY7" fmla="*/ 27792 h 244640"/>
                <a:gd name="connsiteX8" fmla="*/ 45267 w 325925"/>
                <a:gd name="connsiteY8" fmla="*/ 73060 h 244640"/>
                <a:gd name="connsiteX9" fmla="*/ 0 w 325925"/>
                <a:gd name="connsiteY9" fmla="*/ 73060 h 24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5925" h="244640">
                  <a:moveTo>
                    <a:pt x="0" y="73060"/>
                  </a:moveTo>
                  <a:lnTo>
                    <a:pt x="0" y="73060"/>
                  </a:lnTo>
                  <a:cubicBezTo>
                    <a:pt x="87517" y="127381"/>
                    <a:pt x="169897" y="191019"/>
                    <a:pt x="262551" y="236022"/>
                  </a:cubicBezTo>
                  <a:cubicBezTo>
                    <a:pt x="314355" y="261184"/>
                    <a:pt x="317268" y="225779"/>
                    <a:pt x="325925" y="199808"/>
                  </a:cubicBezTo>
                  <a:cubicBezTo>
                    <a:pt x="322739" y="167949"/>
                    <a:pt x="321574" y="89169"/>
                    <a:pt x="298764" y="54953"/>
                  </a:cubicBezTo>
                  <a:cubicBezTo>
                    <a:pt x="292728" y="45899"/>
                    <a:pt x="288351" y="35486"/>
                    <a:pt x="280657" y="27792"/>
                  </a:cubicBezTo>
                  <a:cubicBezTo>
                    <a:pt x="263107" y="10241"/>
                    <a:pt x="248428" y="7995"/>
                    <a:pt x="226337" y="632"/>
                  </a:cubicBezTo>
                  <a:cubicBezTo>
                    <a:pt x="205508" y="2234"/>
                    <a:pt x="111594" y="-9850"/>
                    <a:pt x="81481" y="27792"/>
                  </a:cubicBezTo>
                  <a:cubicBezTo>
                    <a:pt x="46674" y="71301"/>
                    <a:pt x="105810" y="42789"/>
                    <a:pt x="45267" y="73060"/>
                  </a:cubicBezTo>
                  <a:cubicBezTo>
                    <a:pt x="36731" y="77328"/>
                    <a:pt x="7544" y="73060"/>
                    <a:pt x="0" y="73060"/>
                  </a:cubicBezTo>
                  <a:close/>
                </a:path>
              </a:pathLst>
            </a:custGeom>
            <a:solidFill>
              <a:srgbClr val="5993C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28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 Box 97">
              <a:extLst>
                <a:ext uri="{FF2B5EF4-FFF2-40B4-BE49-F238E27FC236}">
                  <a16:creationId xmlns:a16="http://schemas.microsoft.com/office/drawing/2014/main" xmlns="" id="{62100F07-5198-4824-8648-D372888D01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97033" y="6491976"/>
              <a:ext cx="1078235" cy="204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6923" tIns="53462" rIns="106923" bIns="53462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27" b="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 зона подтопления</a:t>
              </a:r>
            </a:p>
          </p:txBody>
        </p:sp>
      </p:grp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702001"/>
              </p:ext>
            </p:extLst>
          </p:nvPr>
        </p:nvGraphicFramePr>
        <p:xfrm>
          <a:off x="3491880" y="5226361"/>
          <a:ext cx="2160240" cy="1136598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140127">
                  <a:extLst>
                    <a:ext uri="{9D8B030D-6E8A-4147-A177-3AD203B41FA5}">
                      <a16:colId xmlns:a16="http://schemas.microsoft.com/office/drawing/2014/main" xmlns="" val="2295484825"/>
                    </a:ext>
                  </a:extLst>
                </a:gridCol>
                <a:gridCol w="1020113">
                  <a:extLst>
                    <a:ext uri="{9D8B030D-6E8A-4147-A177-3AD203B41FA5}">
                      <a16:colId xmlns:a16="http://schemas.microsoft.com/office/drawing/2014/main" xmlns="" val="1785080298"/>
                    </a:ext>
                  </a:extLst>
                </a:gridCol>
              </a:tblGrid>
              <a:tr h="5583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населенных пунктов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6" marR="6396" marT="6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Домов в зоне возможного подтопления (людей)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6" marR="6396" marT="6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8411919"/>
                  </a:ext>
                </a:extLst>
              </a:tr>
              <a:tr h="1445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spc="-3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ст.</a:t>
                      </a:r>
                      <a:r>
                        <a:rPr lang="ru-RU" sz="800" spc="-3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800" spc="-30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Темижбекская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17 (65)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6706146"/>
                  </a:ext>
                </a:extLst>
              </a:tr>
              <a:tr h="1445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spc="-3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ст. Кавказская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11 (30)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45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spc="-3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г. Кропоткин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36 (107)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45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spc="-3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ст. Казанская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24 (78)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5089848" y="3323084"/>
            <a:ext cx="1260140" cy="144016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Кавказская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556588" y="4221088"/>
            <a:ext cx="576064" cy="363740"/>
          </a:xfrm>
          <a:prstGeom prst="round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АГК 43</a:t>
            </a: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961311"/>
              </p:ext>
            </p:extLst>
          </p:nvPr>
        </p:nvGraphicFramePr>
        <p:xfrm>
          <a:off x="7919864" y="4959645"/>
          <a:ext cx="1224136" cy="1403314"/>
        </p:xfrm>
        <a:graphic>
          <a:graphicData uri="http://schemas.openxmlformats.org/drawingml/2006/table">
            <a:tbl>
              <a:tblPr/>
              <a:tblGrid>
                <a:gridCol w="12241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870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Гидропост</a:t>
                      </a: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ст.</a:t>
                      </a:r>
                      <a:r>
                        <a:rPr lang="ru-RU" sz="900" b="1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Кавказская</a:t>
                      </a:r>
                      <a:endParaRPr lang="ru-RU" sz="9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АГК 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43</a:t>
                      </a:r>
                      <a:endParaRPr lang="ru-RU" sz="9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60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Опасная отметка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72,550 м</a:t>
                      </a: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7043">
                <a:tc>
                  <a:txBody>
                    <a:bodyPr/>
                    <a:lstStyle/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 </a:t>
                      </a: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мая </a:t>
                      </a: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71,371 м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 мая </a:t>
                      </a: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71,044 м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 мая </a:t>
                      </a: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71,179 м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01 июня </a:t>
                      </a: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71,621 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02 июня 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71,496 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</a:t>
                      </a: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3469834" y="3714782"/>
            <a:ext cx="1260140" cy="144016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Кропоткин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7848364" y="3467100"/>
            <a:ext cx="1260140" cy="144016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</a:t>
            </a:r>
            <a:r>
              <a:rPr lang="ru-RU" sz="800" spc="-30" dirty="0" err="1">
                <a:solidFill>
                  <a:srgbClr val="000000"/>
                </a:solidFill>
                <a:latin typeface="Times New Roman"/>
                <a:ea typeface="Times New Roman"/>
              </a:rPr>
              <a:t>Темижбекская</a:t>
            </a:r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56204" y="4410950"/>
            <a:ext cx="1260140" cy="144016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</a:t>
            </a:r>
            <a:r>
              <a:rPr lang="ru-RU" sz="800" spc="-30" dirty="0">
                <a:solidFill>
                  <a:srgbClr val="000000"/>
                </a:solidFill>
                <a:latin typeface="Times New Roman"/>
                <a:ea typeface="Times New Roman"/>
              </a:rPr>
              <a:t>Казанская</a:t>
            </a:r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555" y="925422"/>
            <a:ext cx="2424875" cy="13514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2" descr="E:\!!! ОМИП\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483"/>
            <a:ext cx="2051720" cy="311404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084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92" y="658070"/>
            <a:ext cx="9187407" cy="619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1"/>
            <a:ext cx="9144000" cy="646113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500" tIns="36750" rIns="73500" bIns="36750" anchor="ctr"/>
          <a:lstStyle>
            <a:defPPr>
              <a:defRPr lang="ru-RU"/>
            </a:defPPr>
            <a:lvl1pPr algn="ctr" defTabSz="879373">
              <a:defRPr sz="1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ru-RU" altLang="ru-RU" dirty="0"/>
              <a:t>МОДЕЛЬ ПОДТОПЛЕНИЯ МУНИЦИПАЛЬНОГО ОБРАЗОВАНИЯ </a:t>
            </a:r>
          </a:p>
          <a:p>
            <a:pPr>
              <a:lnSpc>
                <a:spcPct val="85000"/>
              </a:lnSpc>
              <a:defRPr/>
            </a:pPr>
            <a:r>
              <a:rPr lang="ru-RU" dirty="0"/>
              <a:t>ТБИЛИССКИЙ </a:t>
            </a:r>
            <a:r>
              <a:rPr lang="ru-RU" altLang="ru-RU" dirty="0"/>
              <a:t>РАЙОН КРАСНОДАРСКОГО КРАЯ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088849AF-5152-43B3-93A4-7A4A281BA2D5}"/>
              </a:ext>
            </a:extLst>
          </p:cNvPr>
          <p:cNvSpPr/>
          <p:nvPr/>
        </p:nvSpPr>
        <p:spPr>
          <a:xfrm>
            <a:off x="6731555" y="658073"/>
            <a:ext cx="2424875" cy="250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929" tIns="36463" rIns="72929" bIns="36463" anchor="ctr"/>
          <a:lstStyle/>
          <a:p>
            <a:pPr algn="ctr">
              <a:defRPr/>
            </a:pPr>
            <a:r>
              <a:rPr lang="ru-RU" sz="87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F8C45EFD-7447-450E-9084-971A17EAFABD}"/>
              </a:ext>
            </a:extLst>
          </p:cNvPr>
          <p:cNvGrpSpPr/>
          <p:nvPr/>
        </p:nvGrpSpPr>
        <p:grpSpPr>
          <a:xfrm>
            <a:off x="21332" y="6260725"/>
            <a:ext cx="1230389" cy="438856"/>
            <a:chOff x="7944879" y="6320875"/>
            <a:chExt cx="1230389" cy="438856"/>
          </a:xfrm>
        </p:grpSpPr>
        <p:sp>
          <p:nvSpPr>
            <p:cNvPr id="14" name="Rectangle 93">
              <a:extLst>
                <a:ext uri="{FF2B5EF4-FFF2-40B4-BE49-F238E27FC236}">
                  <a16:creationId xmlns:a16="http://schemas.microsoft.com/office/drawing/2014/main" xmlns="" id="{486141A9-2143-45B0-83B4-F59B045C5D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7880" y="6340505"/>
              <a:ext cx="1084386" cy="419226"/>
            </a:xfrm>
            <a:prstGeom prst="rect">
              <a:avLst/>
            </a:prstGeom>
            <a:solidFill>
              <a:sysClr val="window" lastClr="FFFFFF"/>
            </a:solidFill>
            <a:ln w="3175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351447">
                <a:defRPr/>
              </a:pPr>
              <a:endParaRPr lang="ru-RU" altLang="ru-RU" sz="689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 Box 97">
              <a:extLst>
                <a:ext uri="{FF2B5EF4-FFF2-40B4-BE49-F238E27FC236}">
                  <a16:creationId xmlns:a16="http://schemas.microsoft.com/office/drawing/2014/main" xmlns="" id="{C48B411A-6BF5-4197-8732-04D212640F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44879" y="6320875"/>
              <a:ext cx="1230389" cy="204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06923" tIns="53462" rIns="106923" bIns="53462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defRPr/>
              </a:pPr>
              <a:r>
                <a:rPr lang="ru-RU" altLang="ru-RU" sz="627" b="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Условные обозначения</a:t>
              </a:r>
            </a:p>
          </p:txBody>
        </p:sp>
        <p:sp>
          <p:nvSpPr>
            <p:cNvPr id="16" name="Полилиния 57">
              <a:extLst>
                <a:ext uri="{FF2B5EF4-FFF2-40B4-BE49-F238E27FC236}">
                  <a16:creationId xmlns:a16="http://schemas.microsoft.com/office/drawing/2014/main" xmlns="" id="{3A70979E-8091-4232-8B0D-8DDFB2ADD68A}"/>
                </a:ext>
              </a:extLst>
            </p:cNvPr>
            <p:cNvSpPr/>
            <p:nvPr/>
          </p:nvSpPr>
          <p:spPr>
            <a:xfrm>
              <a:off x="8015539" y="6513095"/>
              <a:ext cx="153162" cy="153284"/>
            </a:xfrm>
            <a:custGeom>
              <a:avLst/>
              <a:gdLst>
                <a:gd name="connsiteX0" fmla="*/ 0 w 325925"/>
                <a:gd name="connsiteY0" fmla="*/ 73060 h 244640"/>
                <a:gd name="connsiteX1" fmla="*/ 0 w 325925"/>
                <a:gd name="connsiteY1" fmla="*/ 73060 h 244640"/>
                <a:gd name="connsiteX2" fmla="*/ 262551 w 325925"/>
                <a:gd name="connsiteY2" fmla="*/ 236022 h 244640"/>
                <a:gd name="connsiteX3" fmla="*/ 325925 w 325925"/>
                <a:gd name="connsiteY3" fmla="*/ 199808 h 244640"/>
                <a:gd name="connsiteX4" fmla="*/ 298764 w 325925"/>
                <a:gd name="connsiteY4" fmla="*/ 54953 h 244640"/>
                <a:gd name="connsiteX5" fmla="*/ 280657 w 325925"/>
                <a:gd name="connsiteY5" fmla="*/ 27792 h 244640"/>
                <a:gd name="connsiteX6" fmla="*/ 226337 w 325925"/>
                <a:gd name="connsiteY6" fmla="*/ 632 h 244640"/>
                <a:gd name="connsiteX7" fmla="*/ 81481 w 325925"/>
                <a:gd name="connsiteY7" fmla="*/ 27792 h 244640"/>
                <a:gd name="connsiteX8" fmla="*/ 45267 w 325925"/>
                <a:gd name="connsiteY8" fmla="*/ 73060 h 244640"/>
                <a:gd name="connsiteX9" fmla="*/ 0 w 325925"/>
                <a:gd name="connsiteY9" fmla="*/ 73060 h 24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5925" h="244640">
                  <a:moveTo>
                    <a:pt x="0" y="73060"/>
                  </a:moveTo>
                  <a:lnTo>
                    <a:pt x="0" y="73060"/>
                  </a:lnTo>
                  <a:cubicBezTo>
                    <a:pt x="87517" y="127381"/>
                    <a:pt x="169897" y="191019"/>
                    <a:pt x="262551" y="236022"/>
                  </a:cubicBezTo>
                  <a:cubicBezTo>
                    <a:pt x="314355" y="261184"/>
                    <a:pt x="317268" y="225779"/>
                    <a:pt x="325925" y="199808"/>
                  </a:cubicBezTo>
                  <a:cubicBezTo>
                    <a:pt x="322739" y="167949"/>
                    <a:pt x="321574" y="89169"/>
                    <a:pt x="298764" y="54953"/>
                  </a:cubicBezTo>
                  <a:cubicBezTo>
                    <a:pt x="292728" y="45899"/>
                    <a:pt x="288351" y="35486"/>
                    <a:pt x="280657" y="27792"/>
                  </a:cubicBezTo>
                  <a:cubicBezTo>
                    <a:pt x="263107" y="10241"/>
                    <a:pt x="248428" y="7995"/>
                    <a:pt x="226337" y="632"/>
                  </a:cubicBezTo>
                  <a:cubicBezTo>
                    <a:pt x="205508" y="2234"/>
                    <a:pt x="111594" y="-9850"/>
                    <a:pt x="81481" y="27792"/>
                  </a:cubicBezTo>
                  <a:cubicBezTo>
                    <a:pt x="46674" y="71301"/>
                    <a:pt x="105810" y="42789"/>
                    <a:pt x="45267" y="73060"/>
                  </a:cubicBezTo>
                  <a:cubicBezTo>
                    <a:pt x="36731" y="77328"/>
                    <a:pt x="7544" y="73060"/>
                    <a:pt x="0" y="73060"/>
                  </a:cubicBezTo>
                  <a:close/>
                </a:path>
              </a:pathLst>
            </a:custGeom>
            <a:solidFill>
              <a:srgbClr val="5993C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28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 Box 97">
              <a:extLst>
                <a:ext uri="{FF2B5EF4-FFF2-40B4-BE49-F238E27FC236}">
                  <a16:creationId xmlns:a16="http://schemas.microsoft.com/office/drawing/2014/main" xmlns="" id="{62100F07-5198-4824-8648-D372888D01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97033" y="6491976"/>
              <a:ext cx="1078235" cy="204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6923" tIns="53462" rIns="106923" bIns="53462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27" b="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 зона подтопления</a:t>
              </a:r>
            </a:p>
          </p:txBody>
        </p:sp>
      </p:grpSp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776558"/>
              </p:ext>
            </p:extLst>
          </p:nvPr>
        </p:nvGraphicFramePr>
        <p:xfrm>
          <a:off x="3537889" y="5372627"/>
          <a:ext cx="2306731" cy="10592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217441">
                  <a:extLst>
                    <a:ext uri="{9D8B030D-6E8A-4147-A177-3AD203B41FA5}">
                      <a16:colId xmlns:a16="http://schemas.microsoft.com/office/drawing/2014/main" xmlns="" val="2295484825"/>
                    </a:ext>
                  </a:extLst>
                </a:gridCol>
                <a:gridCol w="1089290">
                  <a:extLst>
                    <a:ext uri="{9D8B030D-6E8A-4147-A177-3AD203B41FA5}">
                      <a16:colId xmlns:a16="http://schemas.microsoft.com/office/drawing/2014/main" xmlns="" val="1785080298"/>
                    </a:ext>
                  </a:extLst>
                </a:gridCol>
              </a:tblGrid>
              <a:tr h="5203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населенных пунктов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6" marR="6396" marT="6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Домов в зоне возможного подтопления (людей)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6" marR="6396" marT="6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8411919"/>
                  </a:ext>
                </a:extLst>
              </a:tr>
              <a:tr h="1347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ст. Тбилисская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74 (159)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47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spc="-3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х. Екатеринославский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26 (57)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47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spc="-3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х. </a:t>
                      </a:r>
                      <a:r>
                        <a:rPr lang="ru-RU" sz="800" spc="-3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Северин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142 (322)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47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</a:rPr>
                        <a:t>х. </a:t>
                      </a:r>
                      <a:r>
                        <a:rPr lang="ru-RU" sz="800" dirty="0" err="1">
                          <a:effectLst/>
                          <a:latin typeface="Times New Roman"/>
                          <a:ea typeface="Times New Roman"/>
                        </a:rPr>
                        <a:t>Терско-Каламбетский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12 (31)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3" name="Скругленный прямоугольник 32"/>
          <p:cNvSpPr/>
          <p:nvPr/>
        </p:nvSpPr>
        <p:spPr>
          <a:xfrm>
            <a:off x="6516216" y="3933056"/>
            <a:ext cx="576064" cy="363740"/>
          </a:xfrm>
          <a:prstGeom prst="round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АГК 86</a:t>
            </a:r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853618"/>
              </p:ext>
            </p:extLst>
          </p:nvPr>
        </p:nvGraphicFramePr>
        <p:xfrm>
          <a:off x="636526" y="4149080"/>
          <a:ext cx="1224136" cy="1394544"/>
        </p:xfrm>
        <a:graphic>
          <a:graphicData uri="http://schemas.openxmlformats.org/drawingml/2006/table">
            <a:tbl>
              <a:tblPr/>
              <a:tblGrid>
                <a:gridCol w="12241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59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Гидропост</a:t>
                      </a: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ст.</a:t>
                      </a:r>
                      <a:r>
                        <a:rPr lang="ru-RU" sz="900" b="1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Тбилисская</a:t>
                      </a:r>
                      <a:endParaRPr lang="ru-RU" sz="9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АГК 86</a:t>
                      </a: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72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Опасная отметка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48,350 м</a:t>
                      </a: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5952">
                <a:tc>
                  <a:txBody>
                    <a:bodyPr/>
                    <a:lstStyle/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 </a:t>
                      </a: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мая </a:t>
                      </a: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46,569 м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 мая </a:t>
                      </a: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45,793 м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 мая </a:t>
                      </a: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45,746 м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01 июня </a:t>
                      </a: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46,147 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02 июня 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46,370 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</a:t>
                      </a: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6" name="Прямоугольник 35"/>
          <p:cNvSpPr/>
          <p:nvPr/>
        </p:nvSpPr>
        <p:spPr>
          <a:xfrm>
            <a:off x="4051498" y="4842295"/>
            <a:ext cx="1260140" cy="144016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х. </a:t>
            </a:r>
            <a:r>
              <a:rPr lang="ru-RU" sz="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Терско-Каламбетский</a:t>
            </a:r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740258" y="4365104"/>
            <a:ext cx="1402600" cy="144016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х. Екатеринославский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179151" y="4293096"/>
            <a:ext cx="1260140" cy="144016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spc="-30" dirty="0">
                <a:solidFill>
                  <a:srgbClr val="000000"/>
                </a:solidFill>
                <a:latin typeface="Times New Roman"/>
                <a:ea typeface="Times New Roman"/>
              </a:rPr>
              <a:t>х. </a:t>
            </a:r>
            <a:r>
              <a:rPr lang="ru-RU" sz="800" spc="-30" dirty="0" err="1">
                <a:solidFill>
                  <a:srgbClr val="000000"/>
                </a:solidFill>
                <a:latin typeface="Times New Roman"/>
                <a:ea typeface="Times New Roman"/>
              </a:rPr>
              <a:t>Северин</a:t>
            </a:r>
            <a:endParaRPr lang="ru-RU" sz="800" dirty="0">
              <a:latin typeface="Times New Roman"/>
              <a:ea typeface="Times New Roman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215475" y="3861048"/>
            <a:ext cx="1260140" cy="144016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  <a:ea typeface="Times New Roman"/>
              </a:rPr>
              <a:t>ст. Тбилисская</a:t>
            </a:r>
            <a:endParaRPr lang="ru-RU" sz="800" dirty="0">
              <a:latin typeface="Times New Roman"/>
              <a:ea typeface="Times New Roman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555" y="925422"/>
            <a:ext cx="2424875" cy="13514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2" descr="E:\!!! ОМИП\8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91" y="636142"/>
            <a:ext cx="1931395" cy="31218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117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93" y="666884"/>
            <a:ext cx="9184556" cy="619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Прямая соединительная линия 40"/>
          <p:cNvCxnSpPr>
            <a:endCxn id="40" idx="3"/>
          </p:cNvCxnSpPr>
          <p:nvPr/>
        </p:nvCxnSpPr>
        <p:spPr>
          <a:xfrm flipH="1" flipV="1">
            <a:off x="2681790" y="4807851"/>
            <a:ext cx="1890211" cy="47380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0" y="1"/>
            <a:ext cx="9144000" cy="646113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500" tIns="36750" rIns="73500" bIns="36750" anchor="ctr"/>
          <a:lstStyle>
            <a:defPPr>
              <a:defRPr lang="ru-RU"/>
            </a:defPPr>
            <a:lvl1pPr algn="ctr" defTabSz="879373">
              <a:defRPr sz="1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ru-RU" altLang="ru-RU" dirty="0"/>
              <a:t>МОДЕЛЬ ПОДТОПЛЕНИЯ МУНИЦИПАЛЬНОГО ОБРАЗОВАНИЯ </a:t>
            </a:r>
          </a:p>
          <a:p>
            <a:pPr>
              <a:lnSpc>
                <a:spcPct val="85000"/>
              </a:lnSpc>
              <a:defRPr/>
            </a:pPr>
            <a:r>
              <a:rPr lang="ru-RU" altLang="ru-RU" dirty="0"/>
              <a:t>УСТЬ-ЛАБИНСКИЙ РАЙОН КРАСНОДАРСКОГО КРАЯ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7E4E4B2B-C3E9-4B9D-9BD1-BB2B8A78CEC6}"/>
              </a:ext>
            </a:extLst>
          </p:cNvPr>
          <p:cNvGrpSpPr/>
          <p:nvPr/>
        </p:nvGrpSpPr>
        <p:grpSpPr>
          <a:xfrm>
            <a:off x="-9693" y="6375877"/>
            <a:ext cx="1230389" cy="438856"/>
            <a:chOff x="7944879" y="6320875"/>
            <a:chExt cx="1230389" cy="438856"/>
          </a:xfrm>
        </p:grpSpPr>
        <p:sp>
          <p:nvSpPr>
            <p:cNvPr id="12" name="Rectangle 93">
              <a:extLst>
                <a:ext uri="{FF2B5EF4-FFF2-40B4-BE49-F238E27FC236}">
                  <a16:creationId xmlns:a16="http://schemas.microsoft.com/office/drawing/2014/main" xmlns="" id="{35B0B5C7-1F33-4891-8F16-69576F9D9D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7880" y="6340505"/>
              <a:ext cx="1084386" cy="419226"/>
            </a:xfrm>
            <a:prstGeom prst="rect">
              <a:avLst/>
            </a:prstGeom>
            <a:solidFill>
              <a:sysClr val="window" lastClr="FFFFFF"/>
            </a:solidFill>
            <a:ln w="3175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351447">
                <a:defRPr/>
              </a:pPr>
              <a:endParaRPr lang="ru-RU" altLang="ru-RU" sz="689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 Box 97">
              <a:extLst>
                <a:ext uri="{FF2B5EF4-FFF2-40B4-BE49-F238E27FC236}">
                  <a16:creationId xmlns:a16="http://schemas.microsoft.com/office/drawing/2014/main" xmlns="" id="{64933373-B003-43E1-95AE-460DD30A81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44879" y="6320875"/>
              <a:ext cx="1230389" cy="204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06923" tIns="53462" rIns="106923" bIns="53462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defRPr/>
              </a:pPr>
              <a:r>
                <a:rPr lang="ru-RU" altLang="ru-RU" sz="627" b="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Условные обозначения</a:t>
              </a:r>
            </a:p>
          </p:txBody>
        </p:sp>
        <p:sp>
          <p:nvSpPr>
            <p:cNvPr id="14" name="Полилиния 57">
              <a:extLst>
                <a:ext uri="{FF2B5EF4-FFF2-40B4-BE49-F238E27FC236}">
                  <a16:creationId xmlns:a16="http://schemas.microsoft.com/office/drawing/2014/main" xmlns="" id="{C85B8617-22D6-41E3-98F8-0222CF1FEB3C}"/>
                </a:ext>
              </a:extLst>
            </p:cNvPr>
            <p:cNvSpPr/>
            <p:nvPr/>
          </p:nvSpPr>
          <p:spPr>
            <a:xfrm>
              <a:off x="8015539" y="6513095"/>
              <a:ext cx="153162" cy="153284"/>
            </a:xfrm>
            <a:custGeom>
              <a:avLst/>
              <a:gdLst>
                <a:gd name="connsiteX0" fmla="*/ 0 w 325925"/>
                <a:gd name="connsiteY0" fmla="*/ 73060 h 244640"/>
                <a:gd name="connsiteX1" fmla="*/ 0 w 325925"/>
                <a:gd name="connsiteY1" fmla="*/ 73060 h 244640"/>
                <a:gd name="connsiteX2" fmla="*/ 262551 w 325925"/>
                <a:gd name="connsiteY2" fmla="*/ 236022 h 244640"/>
                <a:gd name="connsiteX3" fmla="*/ 325925 w 325925"/>
                <a:gd name="connsiteY3" fmla="*/ 199808 h 244640"/>
                <a:gd name="connsiteX4" fmla="*/ 298764 w 325925"/>
                <a:gd name="connsiteY4" fmla="*/ 54953 h 244640"/>
                <a:gd name="connsiteX5" fmla="*/ 280657 w 325925"/>
                <a:gd name="connsiteY5" fmla="*/ 27792 h 244640"/>
                <a:gd name="connsiteX6" fmla="*/ 226337 w 325925"/>
                <a:gd name="connsiteY6" fmla="*/ 632 h 244640"/>
                <a:gd name="connsiteX7" fmla="*/ 81481 w 325925"/>
                <a:gd name="connsiteY7" fmla="*/ 27792 h 244640"/>
                <a:gd name="connsiteX8" fmla="*/ 45267 w 325925"/>
                <a:gd name="connsiteY8" fmla="*/ 73060 h 244640"/>
                <a:gd name="connsiteX9" fmla="*/ 0 w 325925"/>
                <a:gd name="connsiteY9" fmla="*/ 73060 h 24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5925" h="244640">
                  <a:moveTo>
                    <a:pt x="0" y="73060"/>
                  </a:moveTo>
                  <a:lnTo>
                    <a:pt x="0" y="73060"/>
                  </a:lnTo>
                  <a:cubicBezTo>
                    <a:pt x="87517" y="127381"/>
                    <a:pt x="169897" y="191019"/>
                    <a:pt x="262551" y="236022"/>
                  </a:cubicBezTo>
                  <a:cubicBezTo>
                    <a:pt x="314355" y="261184"/>
                    <a:pt x="317268" y="225779"/>
                    <a:pt x="325925" y="199808"/>
                  </a:cubicBezTo>
                  <a:cubicBezTo>
                    <a:pt x="322739" y="167949"/>
                    <a:pt x="321574" y="89169"/>
                    <a:pt x="298764" y="54953"/>
                  </a:cubicBezTo>
                  <a:cubicBezTo>
                    <a:pt x="292728" y="45899"/>
                    <a:pt x="288351" y="35486"/>
                    <a:pt x="280657" y="27792"/>
                  </a:cubicBezTo>
                  <a:cubicBezTo>
                    <a:pt x="263107" y="10241"/>
                    <a:pt x="248428" y="7995"/>
                    <a:pt x="226337" y="632"/>
                  </a:cubicBezTo>
                  <a:cubicBezTo>
                    <a:pt x="205508" y="2234"/>
                    <a:pt x="111594" y="-9850"/>
                    <a:pt x="81481" y="27792"/>
                  </a:cubicBezTo>
                  <a:cubicBezTo>
                    <a:pt x="46674" y="71301"/>
                    <a:pt x="105810" y="42789"/>
                    <a:pt x="45267" y="73060"/>
                  </a:cubicBezTo>
                  <a:cubicBezTo>
                    <a:pt x="36731" y="77328"/>
                    <a:pt x="7544" y="73060"/>
                    <a:pt x="0" y="73060"/>
                  </a:cubicBezTo>
                  <a:close/>
                </a:path>
              </a:pathLst>
            </a:custGeom>
            <a:solidFill>
              <a:srgbClr val="5993C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28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 Box 97">
              <a:extLst>
                <a:ext uri="{FF2B5EF4-FFF2-40B4-BE49-F238E27FC236}">
                  <a16:creationId xmlns:a16="http://schemas.microsoft.com/office/drawing/2014/main" xmlns="" id="{8CB53B11-D5F7-4089-8932-BAC5731083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97033" y="6491976"/>
              <a:ext cx="1078235" cy="204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6923" tIns="53462" rIns="106923" bIns="53462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27" b="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 зона подтопления</a:t>
              </a:r>
            </a:p>
          </p:txBody>
        </p:sp>
      </p:grp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959880"/>
              </p:ext>
            </p:extLst>
          </p:nvPr>
        </p:nvGraphicFramePr>
        <p:xfrm>
          <a:off x="5850716" y="698640"/>
          <a:ext cx="2033218" cy="1199368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073088">
                  <a:extLst>
                    <a:ext uri="{9D8B030D-6E8A-4147-A177-3AD203B41FA5}">
                      <a16:colId xmlns:a16="http://schemas.microsoft.com/office/drawing/2014/main" xmlns="" val="2295484825"/>
                    </a:ext>
                  </a:extLst>
                </a:gridCol>
                <a:gridCol w="960130">
                  <a:extLst>
                    <a:ext uri="{9D8B030D-6E8A-4147-A177-3AD203B41FA5}">
                      <a16:colId xmlns:a16="http://schemas.microsoft.com/office/drawing/2014/main" xmlns="" val="1785080298"/>
                    </a:ext>
                  </a:extLst>
                </a:gridCol>
              </a:tblGrid>
              <a:tr h="4697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населенных пунктов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6" marR="6396" marT="6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Домов в зоне возможного подтопления (людей)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96" marR="6396" marT="6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8411919"/>
                  </a:ext>
                </a:extLst>
              </a:tr>
              <a:tr h="1216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х. Красный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8 (23)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6706146"/>
                  </a:ext>
                </a:extLst>
              </a:tr>
              <a:tr h="1216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х. Семеновка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14 (39)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161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spc="-3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г. Усть-Лабинск</a:t>
                      </a:r>
                      <a:endParaRPr lang="ru-RU" sz="7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97 (216)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16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</a:rPr>
                        <a:t>ст.</a:t>
                      </a:r>
                      <a:r>
                        <a:rPr lang="ru-RU" sz="700" baseline="0" dirty="0">
                          <a:effectLst/>
                          <a:latin typeface="Times New Roman"/>
                          <a:ea typeface="Times New Roman"/>
                        </a:rPr>
                        <a:t> Ладожская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12 (39)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16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</a:rPr>
                        <a:t>ст. </a:t>
                      </a:r>
                      <a:r>
                        <a:rPr lang="ru-RU" sz="700" dirty="0" err="1">
                          <a:effectLst/>
                          <a:latin typeface="Times New Roman"/>
                          <a:ea typeface="Times New Roman"/>
                        </a:rPr>
                        <a:t>Новоселовка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8 (19)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216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</a:rPr>
                        <a:t>х. </a:t>
                      </a:r>
                      <a:r>
                        <a:rPr lang="ru-RU" sz="700" dirty="0" err="1">
                          <a:effectLst/>
                          <a:latin typeface="Times New Roman"/>
                          <a:ea typeface="Times New Roman"/>
                        </a:rPr>
                        <a:t>Болгов</a:t>
                      </a: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11 (28)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26" name="Скругленный прямоугольник 25"/>
          <p:cNvSpPr/>
          <p:nvPr/>
        </p:nvSpPr>
        <p:spPr>
          <a:xfrm>
            <a:off x="2393758" y="4903160"/>
            <a:ext cx="576064" cy="363740"/>
          </a:xfrm>
          <a:prstGeom prst="round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АГК 85</a:t>
            </a: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184093"/>
              </p:ext>
            </p:extLst>
          </p:nvPr>
        </p:nvGraphicFramePr>
        <p:xfrm>
          <a:off x="137548" y="4240869"/>
          <a:ext cx="1152128" cy="1096628"/>
        </p:xfrm>
        <a:graphic>
          <a:graphicData uri="http://schemas.openxmlformats.org/drawingml/2006/table">
            <a:tbl>
              <a:tblPr/>
              <a:tblGrid>
                <a:gridCol w="11521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75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Гидропост</a:t>
                      </a:r>
                      <a:r>
                        <a:rPr lang="ru-RU" sz="7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х. Заречный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АГК 85</a:t>
                      </a: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31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Опасная отметка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37,620 м</a:t>
                      </a: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7561">
                <a:tc>
                  <a:txBody>
                    <a:bodyPr/>
                    <a:lstStyle/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 </a:t>
                      </a: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мая </a:t>
                      </a: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36,467 м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 мая </a:t>
                      </a: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36,304 м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 мая </a:t>
                      </a:r>
                      <a:r>
                        <a:rPr kumimoji="0" lang="ru-RU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35,989 м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01 июня </a:t>
                      </a:r>
                      <a:r>
                        <a:rPr kumimoji="0" lang="ru-RU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36,164 м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02 июня </a:t>
                      </a:r>
                      <a:r>
                        <a:rPr kumimoji="0" lang="ru-RU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36,322 м</a:t>
                      </a: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7880383" y="2003831"/>
            <a:ext cx="1260140" cy="144016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spc="-30" dirty="0">
                <a:solidFill>
                  <a:srgbClr val="000000"/>
                </a:solidFill>
                <a:latin typeface="Times New Roman"/>
                <a:ea typeface="Times New Roman"/>
              </a:rPr>
              <a:t>п. Семеновка</a:t>
            </a:r>
            <a:endParaRPr lang="ru-RU" sz="800" dirty="0">
              <a:latin typeface="Times New Roman"/>
              <a:ea typeface="Times New Roman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101392" y="3053968"/>
            <a:ext cx="576064" cy="363740"/>
          </a:xfrm>
          <a:prstGeom prst="round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АГК 41</a:t>
            </a:r>
          </a:p>
        </p:txBody>
      </p:sp>
      <p:pic>
        <p:nvPicPr>
          <p:cNvPr id="4101" name="Picture 5" descr="\\10.66.9.115\рабочие файлы 2\зам. нач. ЦУКС по ОО\Начальник ОМИП\!!!!!!!!!!!!!!!!БАЗА ОМИП\МОДЕЛИ\!!!Природные\Риски подтоплений, нагон,подтопление\Подложки по Qgis\Усть-Лабинский\krasny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7" t="30527" r="30963" b="32140"/>
          <a:stretch/>
        </p:blipFill>
        <p:spPr bwMode="auto">
          <a:xfrm>
            <a:off x="2843808" y="883476"/>
            <a:ext cx="2367333" cy="1603725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я соединительная линия 16"/>
          <p:cNvCxnSpPr>
            <a:stCxn id="4101" idx="3"/>
          </p:cNvCxnSpPr>
          <p:nvPr/>
        </p:nvCxnSpPr>
        <p:spPr>
          <a:xfrm>
            <a:off x="5211141" y="1685339"/>
            <a:ext cx="2561158" cy="122720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Picture 6" descr="\\10.66.9.115\рабочие файлы 2\зам. нач. ЦУКС по ОО\Начальник ОМИП\!!!!!!!!!!!!!!!!БАЗА ОМИП\МОДЕЛИ\!!!Природные\Риски подтоплений, нагон,подтопление\Подложки по Qgis\Усть-Лабинский\Yst-Labinsk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74" t="38316" r="25865" b="17769"/>
          <a:stretch/>
        </p:blipFill>
        <p:spPr bwMode="auto">
          <a:xfrm>
            <a:off x="4499992" y="5281658"/>
            <a:ext cx="2367333" cy="1603726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23390"/>
              </p:ext>
            </p:extLst>
          </p:nvPr>
        </p:nvGraphicFramePr>
        <p:xfrm>
          <a:off x="7880383" y="2487554"/>
          <a:ext cx="1191992" cy="1117875"/>
        </p:xfrm>
        <a:graphic>
          <a:graphicData uri="http://schemas.openxmlformats.org/drawingml/2006/table">
            <a:tbl>
              <a:tblPr/>
              <a:tblGrid>
                <a:gridCol w="11919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263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Гидропост</a:t>
                      </a:r>
                      <a:r>
                        <a:rPr lang="ru-RU" sz="7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ст. Ладожская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АГК 41</a:t>
                      </a: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8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Опасная отметка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42,910 м</a:t>
                      </a: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6395">
                <a:tc>
                  <a:txBody>
                    <a:bodyPr/>
                    <a:lstStyle/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 </a:t>
                      </a: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мая </a:t>
                      </a: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42,415 м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 мая </a:t>
                      </a: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41,616 м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 мая </a:t>
                      </a: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41,222 м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01 июня </a:t>
                      </a:r>
                      <a:r>
                        <a:rPr kumimoji="0" lang="ru-RU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41,964 </a:t>
                      </a:r>
                      <a:r>
                        <a:rPr kumimoji="0" lang="ru-RU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02 июня </a:t>
                      </a:r>
                      <a:r>
                        <a:rPr kumimoji="0" lang="ru-RU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41,962 </a:t>
                      </a:r>
                      <a:r>
                        <a:rPr kumimoji="0" lang="ru-RU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</a:t>
                      </a: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0" name="Прямоугольник 39"/>
          <p:cNvSpPr/>
          <p:nvPr/>
        </p:nvSpPr>
        <p:spPr>
          <a:xfrm>
            <a:off x="1421650" y="4735843"/>
            <a:ext cx="1260140" cy="144016"/>
          </a:xfrm>
          <a:prstGeom prst="rect">
            <a:avLst/>
          </a:prstGeom>
          <a:solidFill>
            <a:srgbClr val="FFC000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spc="-30" dirty="0">
                <a:solidFill>
                  <a:srgbClr val="000000"/>
                </a:solidFill>
                <a:latin typeface="Times New Roman"/>
                <a:ea typeface="Times New Roman"/>
              </a:rPr>
              <a:t>г. Усть-Лабинск</a:t>
            </a:r>
            <a:endParaRPr lang="ru-RU" sz="800" dirty="0">
              <a:latin typeface="Times New Roman"/>
              <a:ea typeface="Times New Roman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417316" y="2676762"/>
            <a:ext cx="1260140" cy="144016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spc="-30" dirty="0">
                <a:solidFill>
                  <a:srgbClr val="000000"/>
                </a:solidFill>
                <a:latin typeface="Times New Roman"/>
                <a:ea typeface="Times New Roman"/>
              </a:rPr>
              <a:t>ст. Ладожская</a:t>
            </a:r>
            <a:endParaRPr lang="ru-RU" sz="800" dirty="0">
              <a:latin typeface="Times New Roman"/>
              <a:ea typeface="Times New Roman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683658" y="3587726"/>
            <a:ext cx="1260140" cy="144016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spc="-30" dirty="0">
                <a:solidFill>
                  <a:srgbClr val="000000"/>
                </a:solidFill>
                <a:latin typeface="Times New Roman"/>
                <a:ea typeface="Times New Roman"/>
              </a:rPr>
              <a:t>ст. </a:t>
            </a:r>
            <a:r>
              <a:rPr lang="ru-RU" sz="800" spc="-30" dirty="0" err="1">
                <a:solidFill>
                  <a:srgbClr val="000000"/>
                </a:solidFill>
                <a:latin typeface="Times New Roman"/>
                <a:ea typeface="Times New Roman"/>
              </a:rPr>
              <a:t>Новоселовка</a:t>
            </a:r>
            <a:endParaRPr lang="ru-RU" sz="800" spc="-30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732240" y="2912540"/>
            <a:ext cx="1053474" cy="144016"/>
          </a:xfrm>
          <a:prstGeom prst="rect">
            <a:avLst/>
          </a:prstGeom>
          <a:solidFill>
            <a:srgbClr val="FFC000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spc="-30" dirty="0">
                <a:solidFill>
                  <a:srgbClr val="000000"/>
                </a:solidFill>
                <a:latin typeface="Times New Roman"/>
                <a:ea typeface="Times New Roman"/>
              </a:rPr>
              <a:t>х. Красный</a:t>
            </a:r>
            <a:endParaRPr lang="ru-RU" sz="800" dirty="0">
              <a:latin typeface="Times New Roman"/>
              <a:ea typeface="Times New Roman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088849AF-5152-43B3-93A4-7A4A281BA2D5}"/>
              </a:ext>
            </a:extLst>
          </p:cNvPr>
          <p:cNvSpPr/>
          <p:nvPr/>
        </p:nvSpPr>
        <p:spPr>
          <a:xfrm>
            <a:off x="2123728" y="5266900"/>
            <a:ext cx="2352867" cy="250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929" tIns="36463" rIns="72929" bIns="36463" anchor="ctr"/>
          <a:lstStyle/>
          <a:p>
            <a:pPr algn="ctr">
              <a:defRPr/>
            </a:pPr>
            <a:r>
              <a:rPr lang="ru-RU" sz="87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728" y="5517232"/>
            <a:ext cx="2350906" cy="13514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2" descr="E:\!!! ОМИП\8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94" y="666884"/>
            <a:ext cx="1917397" cy="29319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E:\!!! ОМИП\4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964362"/>
            <a:ext cx="1792781" cy="285556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1803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679</Words>
  <Application>Microsoft Office PowerPoint</Application>
  <PresentationFormat>Экран (4:3)</PresentationFormat>
  <Paragraphs>203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OMiP</dc:creator>
  <cp:lastModifiedBy>ARM_9</cp:lastModifiedBy>
  <cp:revision>63</cp:revision>
  <cp:lastPrinted>2021-04-16T13:28:11Z</cp:lastPrinted>
  <dcterms:created xsi:type="dcterms:W3CDTF">2021-04-16T10:57:54Z</dcterms:created>
  <dcterms:modified xsi:type="dcterms:W3CDTF">2021-06-02T15:49:32Z</dcterms:modified>
</cp:coreProperties>
</file>