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73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73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/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0000"/>
    <a:srgbClr val="EE1AD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3" d="100"/>
          <a:sy n="113" d="100"/>
        </p:scale>
        <p:origin x="-1698" y="-108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22.07.2021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22.07.2021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22.07.2021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7" Type="http://schemas.openxmlformats.org/officeDocument/2006/relationships/image" Target="../media/image7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image" Target="../media/image78.jpeg"/><Relationship Id="rId7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0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jpe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4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0.emf"/><Relationship Id="rId5" Type="http://schemas.openxmlformats.org/officeDocument/2006/relationships/image" Target="../media/image69.png"/><Relationship Id="rId4" Type="http://schemas.openxmlformats.org/officeDocument/2006/relationships/image" Target="../media/image68.png"/><Relationship Id="rId9" Type="http://schemas.openxmlformats.org/officeDocument/2006/relationships/image" Target="../media/image6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</a:t>
            </a:r>
            <a:br>
              <a:rPr lang="ru-RU" altLang="ru-RU" sz="2100" b="1" dirty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>
                <a:solidFill>
                  <a:prstClr val="white"/>
                </a:solidFill>
              </a:rPr>
              <a:t>Геопортал</a:t>
            </a:r>
            <a:r>
              <a:rPr lang="ru-RU" sz="1200" dirty="0">
                <a:solidFill>
                  <a:prstClr val="white"/>
                </a:solidFill>
              </a:rPr>
              <a:t> САЦ Минэнерго, </a:t>
            </a:r>
            <a:r>
              <a:rPr lang="en-US" sz="1200" dirty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Трансформаторные подстанции</a:t>
              </a: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Электростанции</a:t>
              </a: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35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220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110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Обозначение автодороги</a:t>
              </a: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26617"/>
            <a:ext cx="2777623" cy="1138742"/>
            <a:chOff x="6409414" y="4943138"/>
            <a:chExt cx="2613251" cy="608664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43138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89571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140 838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31 306;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138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10 615;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41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248825" y="843144"/>
            <a:ext cx="1134357" cy="485716"/>
            <a:chOff x="2336756" y="377045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12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>
              <a:off x="3056442" y="3788372"/>
              <a:ext cx="414671" cy="192712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8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3131" y="881096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30959" y="2611595"/>
            <a:ext cx="2304573" cy="1231951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Г. ЕЙСК,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52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87 400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67;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ПОО 6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4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3131" y="881096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39" name="Группа 938"/>
          <p:cNvGrpSpPr/>
          <p:nvPr/>
        </p:nvGrpSpPr>
        <p:grpSpPr>
          <a:xfrm>
            <a:off x="4248825" y="843144"/>
            <a:ext cx="1134357" cy="485716"/>
            <a:chOff x="2336756" y="3770451"/>
            <a:chExt cx="1134357" cy="229362"/>
          </a:xfrm>
        </p:grpSpPr>
        <p:sp>
          <p:nvSpPr>
            <p:cNvPr id="941" name="Прямоугольник 940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12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5" name="Прямая со стрелкой 944"/>
            <p:cNvCxnSpPr/>
            <p:nvPr/>
          </p:nvCxnSpPr>
          <p:spPr>
            <a:xfrm>
              <a:off x="3056442" y="3788372"/>
              <a:ext cx="414671" cy="192712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суток)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xmlns="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71424"/>
            <a:ext cx="9146737" cy="6294715"/>
            <a:chOff x="1141530" y="623071"/>
            <a:chExt cx="6853204" cy="6285295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:a16="http://schemas.microsoft.com/office/drawing/2014/main" xmlns="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5870154" y="2622655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721256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175313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3943192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921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60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xmlns="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xmlns="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3078337" y="5858584"/>
              <a:ext cx="3116914" cy="1049782"/>
            </a:xfrm>
            <a:prstGeom prst="roundRect">
              <a:avLst>
                <a:gd name="adj" fmla="val 12565"/>
              </a:avLst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повреждением  кровли 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11" name="Рисунок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5033536"/>
            <a:ext cx="2197817" cy="181577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7045" y="2727885"/>
            <a:ext cx="2179585" cy="218252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3031" y="662300"/>
            <a:ext cx="2224079" cy="205431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5092" y="622678"/>
            <a:ext cx="5771038" cy="1477328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900" b="1" dirty="0">
                <a:solidFill>
                  <a:srgbClr val="000000"/>
                </a:solidFill>
                <a:latin typeface="Times New Roman"/>
                <a:ea typeface="Times New Roman"/>
              </a:rPr>
              <a:t>По Краснодарскому краю:</a:t>
            </a:r>
            <a:r>
              <a:rPr lang="ru-RU" sz="900" dirty="0">
                <a:solidFill>
                  <a:srgbClr val="000000"/>
                </a:solidFill>
                <a:latin typeface="Times New Roman"/>
                <a:ea typeface="Times New Roman"/>
              </a:rPr>
              <a:t> переменная облачность. Кратковременный дождь, в отдельных районах КМЯ: сильный дождь, ливень в сочетании с грозой, градом, шквалистым усилением ветра 20-22 м/с. Ночью и утром в отдельных районах туман. Ветер северной четверти 5-10 м/с, местами порывы 15-18 м/с. Температура воздуха ночью 16…21°, днем 24…29°.</a:t>
            </a:r>
            <a:endParaRPr lang="ru-RU" sz="800" dirty="0"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900" b="1" dirty="0">
                <a:solidFill>
                  <a:srgbClr val="000000"/>
                </a:solidFill>
                <a:latin typeface="Times New Roman"/>
                <a:ea typeface="Times New Roman"/>
              </a:rPr>
              <a:t>На Черноморском побережье:</a:t>
            </a:r>
            <a:r>
              <a:rPr lang="ru-RU" sz="900" dirty="0">
                <a:solidFill>
                  <a:srgbClr val="000000"/>
                </a:solidFill>
                <a:latin typeface="Times New Roman"/>
                <a:ea typeface="Times New Roman"/>
              </a:rPr>
              <a:t> переменная облачность. Кратковременный дождь, в отдельных районах КМЯ: сильный дождь, ливень в сочетании с грозой, градом, шквалистым усилением ветра 20-22 м/с. Ночью и утром в отдельных районах туман. Ветер северной четверти 5-10 м/с, местами порывы 15-18 м/с.</a:t>
            </a:r>
            <a:r>
              <a:rPr lang="ru-RU" sz="80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ru-RU" sz="900" dirty="0">
                <a:solidFill>
                  <a:srgbClr val="000000"/>
                </a:solidFill>
                <a:latin typeface="Times New Roman"/>
                <a:ea typeface="Times New Roman"/>
              </a:rPr>
              <a:t>Температура воздуха ночью 17…22°, на участке Анапа-Геленджик 19…24°; днем 25…30°.</a:t>
            </a:r>
            <a:endParaRPr lang="ru-RU" sz="800" dirty="0"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900" b="1" dirty="0">
                <a:solidFill>
                  <a:srgbClr val="000000"/>
                </a:solidFill>
                <a:latin typeface="Times New Roman"/>
                <a:ea typeface="Times New Roman"/>
              </a:rPr>
              <a:t>По г. Краснодару: </a:t>
            </a:r>
            <a:r>
              <a:rPr lang="ru-RU" sz="900" dirty="0">
                <a:solidFill>
                  <a:srgbClr val="000000"/>
                </a:solidFill>
                <a:latin typeface="Times New Roman"/>
                <a:ea typeface="Times New Roman"/>
              </a:rPr>
              <a:t>переменная облачность. Кратковременный дождь, гроза. Ветер северной четверти 5-10 м/с, временами порывы 12-14 м/с. Температура воздуха ночью 18…20°, днем 27...29°.</a:t>
            </a:r>
            <a:endParaRPr lang="ru-RU" sz="8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6-10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18-25 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-71545" y="622678"/>
            <a:ext cx="209799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температуры</a:t>
            </a:r>
          </a:p>
        </p:txBody>
      </p:sp>
      <p:sp>
        <p:nvSpPr>
          <p:cNvPr id="244" name="TextBox 243"/>
          <p:cNvSpPr txBox="1"/>
          <p:nvPr/>
        </p:nvSpPr>
        <p:spPr>
          <a:xfrm>
            <a:off x="-71545" y="2696794"/>
            <a:ext cx="2079002" cy="246219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выпадения осадков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-73308" y="4850082"/>
            <a:ext cx="2246463" cy="254780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</a:t>
            </a: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97931" y="629556"/>
            <a:ext cx="212920" cy="209814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8842" y="2727704"/>
            <a:ext cx="209575" cy="214754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3879" y="4887218"/>
            <a:ext cx="214785" cy="198466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32" name="Скругленный прямоугольник 231"/>
          <p:cNvSpPr/>
          <p:nvPr/>
        </p:nvSpPr>
        <p:spPr>
          <a:xfrm>
            <a:off x="13673707" y="-2371701"/>
            <a:ext cx="5063222" cy="1896786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000" dirty="0">
              <a:solidFill>
                <a:srgbClr val="FF0000"/>
              </a:solidFill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6602167" y="2066506"/>
            <a:ext cx="2545183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метеообстановка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608949" y="2212103"/>
            <a:ext cx="2538401" cy="1580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Рисунок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10808"/>
            <a:ext cx="9131757" cy="6858000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8364" y="648077"/>
            <a:ext cx="2813393" cy="2093793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КРАЯ</a:t>
            </a:r>
          </a:p>
          <a:p>
            <a:r>
              <a:rPr lang="ru-RU" sz="1200" dirty="0"/>
              <a:t>(с использованием информационных ресурсов </a:t>
            </a:r>
            <a:r>
              <a:rPr lang="en-US" sz="1200" dirty="0" err="1"/>
              <a:t>Ventusky</a:t>
            </a:r>
            <a:r>
              <a:rPr lang="ru-RU" sz="1200" dirty="0"/>
              <a:t>, </a:t>
            </a:r>
            <a:r>
              <a:rPr lang="en-US" sz="1200" dirty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8467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18.00 23.07.2021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2" y="2754344"/>
            <a:ext cx="2224404" cy="1267843"/>
            <a:chOff x="6479405" y="5002833"/>
            <a:chExt cx="2565631" cy="1261527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91456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5 620 688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87944" y="5002833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3509724" y="3063766"/>
            <a:ext cx="1185312" cy="677236"/>
            <a:chOff x="3765731" y="3100730"/>
            <a:chExt cx="1185312" cy="677236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59416" y="3609302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65731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Выселковский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1442141" y="4084121"/>
            <a:ext cx="1095800" cy="652269"/>
            <a:chOff x="1981645" y="4236965"/>
            <a:chExt cx="1095800" cy="652269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67471" y="4386716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1982828" y="4236965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2599930" y="4532145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>
                  <a:solidFill>
                    <a:schemeClr val="tx1"/>
                  </a:solidFill>
                </a:rPr>
                <a:t>Туапсинский район</a:t>
              </a: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3386194" y="5213032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1742594" y="2689932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068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307895" y="2385168"/>
            <a:ext cx="1240105" cy="662148"/>
            <a:chOff x="4019142" y="1867819"/>
            <a:chExt cx="1240105" cy="662148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17925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60797" y="2361303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25546" y="2037248"/>
              <a:ext cx="220710" cy="13269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3713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91521" y="2032941"/>
              <a:ext cx="294942" cy="137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Ленинградский район</a:t>
              </a:r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77100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991437" y="3336075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049593" y="1812121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endParaRPr lang="ru-RU" sz="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2506057" y="3705676"/>
            <a:ext cx="1233749" cy="655852"/>
            <a:chOff x="3380457" y="3918365"/>
            <a:chExt cx="1233749" cy="65585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4953" y="391836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85490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0–7 м/с</a:t>
              </a: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8–12 м/с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13–17 м/с</a:t>
              </a: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18-25 м/с</a:t>
              </a: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свыше 25 м/с</a:t>
              </a: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4646697" y="4366316"/>
            <a:ext cx="1315410" cy="690432"/>
            <a:chOff x="3523795" y="3883785"/>
            <a:chExt cx="1315410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733731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Мостовский </a:t>
              </a:r>
              <a:r>
                <a:rPr lang="ru-RU" altLang="ru-RU" dirty="0"/>
                <a:t>район</a:t>
              </a: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75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23795" y="40731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-66454" y="4856984"/>
            <a:ext cx="2543277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 Туапсинский район</a:t>
            </a:r>
            <a:endParaRPr lang="ru-RU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5576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TextBox 53"/>
          <p:cNvSpPr txBox="1"/>
          <p:nvPr/>
        </p:nvSpPr>
        <p:spPr>
          <a:xfrm>
            <a:off x="6292017" y="648078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06.00 23.07.2021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8560" y="5101523"/>
            <a:ext cx="2416795" cy="1756477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94508"/>
            <a:ext cx="9144000" cy="6263492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МЕТЕООБСТАНОВКЕ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КРАЯ</a:t>
            </a:r>
          </a:p>
          <a:p>
            <a:r>
              <a:rPr lang="ru-RU" sz="1200" dirty="0"/>
              <a:t>(использовались данные, представленные в информационном ресурсе погоды </a:t>
            </a:r>
            <a:r>
              <a:rPr lang="en-US" sz="1200" dirty="0"/>
              <a:t>Windy)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3248846" y="3925297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Краснодар</a:t>
            </a:r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1354026" y="4521185"/>
            <a:ext cx="835234" cy="201851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Черное море</a:t>
            </a:r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3588168" y="1660653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Ростов-на-Дону</a:t>
            </a:r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3785878" y="5349831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Сочи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996061" y="4907826"/>
            <a:ext cx="2246968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19" name="Полилиния 18"/>
          <p:cNvSpPr/>
          <p:nvPr/>
        </p:nvSpPr>
        <p:spPr>
          <a:xfrm flipH="1">
            <a:off x="4726164" y="2017493"/>
            <a:ext cx="805941" cy="166082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 rot="7021665">
            <a:off x="7617246" y="5923624"/>
            <a:ext cx="527144" cy="49251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TextBox 22"/>
          <p:cNvSpPr txBox="1"/>
          <p:nvPr/>
        </p:nvSpPr>
        <p:spPr>
          <a:xfrm>
            <a:off x="6219223" y="717361"/>
            <a:ext cx="2246968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2" name="Text Box 182"/>
          <p:cNvSpPr txBox="1">
            <a:spLocks noChangeArrowheads="1"/>
          </p:cNvSpPr>
          <p:nvPr/>
        </p:nvSpPr>
        <p:spPr bwMode="auto">
          <a:xfrm>
            <a:off x="1665809" y="2991545"/>
            <a:ext cx="1046902" cy="201851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Азовское </a:t>
            </a:r>
            <a:r>
              <a:rPr lang="ru-RU" altLang="ru-RU" dirty="0"/>
              <a:t>море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48159" y="6293142"/>
            <a:ext cx="2246968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1" name="Полилиния 20"/>
          <p:cNvSpPr/>
          <p:nvPr/>
        </p:nvSpPr>
        <p:spPr>
          <a:xfrm rot="9852074" flipV="1">
            <a:off x="2031164" y="5312423"/>
            <a:ext cx="739519" cy="290855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 rot="2447644" flipH="1">
            <a:off x="1728001" y="1961820"/>
            <a:ext cx="805941" cy="166082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 rot="7881764" flipV="1">
            <a:off x="7865763" y="2067240"/>
            <a:ext cx="739519" cy="290855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13054592">
            <a:off x="4581806" y="3387289"/>
            <a:ext cx="577516" cy="49251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 rot="9852074" flipV="1">
            <a:off x="7692616" y="3626615"/>
            <a:ext cx="739519" cy="290855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00618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1836" y="655250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ГО НОВОРОССИЙСК (РИСК НАРУШЕНИЯ ЭЛЕКТРОСНАБЖЕНИЯ)</a:t>
            </a:r>
            <a:endParaRPr lang="en-US" sz="1200" dirty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Трансформаторные подстанции</a:t>
              </a: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Электростанции</a:t>
              </a: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35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220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110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Обозначение автодороги</a:t>
              </a: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ГО Новороссийска</a:t>
            </a: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17844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– 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41 104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   дома – 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13 701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–1 615.</a:t>
              </a:r>
            </a:p>
          </p:txBody>
        </p:sp>
      </p:grpSp>
      <p:pic>
        <p:nvPicPr>
          <p:cNvPr id="15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5" name="Группа 184"/>
          <p:cNvGrpSpPr/>
          <p:nvPr/>
        </p:nvGrpSpPr>
        <p:grpSpPr>
          <a:xfrm>
            <a:off x="157348" y="3463334"/>
            <a:ext cx="1158114" cy="487526"/>
            <a:chOff x="2276802" y="3736584"/>
            <a:chExt cx="1158114" cy="229362"/>
          </a:xfrm>
        </p:grpSpPr>
        <p:sp>
          <p:nvSpPr>
            <p:cNvPr id="186" name="Прямоугольник 185"/>
            <p:cNvSpPr/>
            <p:nvPr/>
          </p:nvSpPr>
          <p:spPr>
            <a:xfrm>
              <a:off x="2276802" y="3736584"/>
              <a:ext cx="1158114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З, 17 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87" name="Прямая со стрелкой 186"/>
            <p:cNvCxnSpPr/>
            <p:nvPr/>
          </p:nvCxnSpPr>
          <p:spPr>
            <a:xfrm>
              <a:off x="2999519" y="3777628"/>
              <a:ext cx="375046" cy="16934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897576" y="2546360"/>
            <a:ext cx="2234637" cy="130750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ЦЕНТРАЛЬНОГО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Группа 1"/>
          <p:cNvGrpSpPr/>
          <p:nvPr/>
        </p:nvGrpSpPr>
        <p:grpSpPr>
          <a:xfrm>
            <a:off x="7780861" y="5673641"/>
            <a:ext cx="436139" cy="271009"/>
            <a:chOff x="9603393" y="3306329"/>
            <a:chExt cx="436139" cy="27100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 flipH="1">
              <a:off x="9838575" y="3503046"/>
              <a:ext cx="59673" cy="1046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 flipH="1">
              <a:off x="9839452" y="3503046"/>
              <a:ext cx="58795" cy="1046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 flipH="1">
              <a:off x="9839452" y="3503046"/>
              <a:ext cx="59673" cy="1046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 flipH="1">
              <a:off x="9839452" y="3503046"/>
              <a:ext cx="59673" cy="1046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 flipH="1">
              <a:off x="9849105" y="3506185"/>
              <a:ext cx="60551" cy="1046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 flipH="1">
              <a:off x="9849105" y="3506185"/>
              <a:ext cx="60551" cy="1046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 flipH="1">
              <a:off x="9849983" y="3506185"/>
              <a:ext cx="60551" cy="1046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 flipH="1">
              <a:off x="9849983" y="3506185"/>
              <a:ext cx="60551" cy="1046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 flipH="1">
              <a:off x="9858758" y="3510371"/>
              <a:ext cx="63183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 flipH="1">
              <a:off x="9859636" y="3510371"/>
              <a:ext cx="62306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 flipH="1">
              <a:off x="9859636" y="3510371"/>
              <a:ext cx="6318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 flipH="1">
              <a:off x="9859636" y="3510371"/>
              <a:ext cx="6318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 flipH="1">
              <a:off x="9860513" y="3510371"/>
              <a:ext cx="6318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 flipH="1">
              <a:off x="9870166" y="3514556"/>
              <a:ext cx="6669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 flipH="1">
              <a:off x="9870166" y="3514556"/>
              <a:ext cx="6669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 flipH="1">
              <a:off x="9870166" y="3514556"/>
              <a:ext cx="67571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 flipH="1">
              <a:off x="9871044" y="3514556"/>
              <a:ext cx="66693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 flipH="1">
              <a:off x="10010573" y="3517695"/>
              <a:ext cx="6143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 flipH="1">
              <a:off x="9879819" y="3517695"/>
              <a:ext cx="70204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 flipH="1">
              <a:off x="10010573" y="3517695"/>
              <a:ext cx="6143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 flipH="1">
              <a:off x="9879819" y="3517695"/>
              <a:ext cx="71081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 flipH="1">
              <a:off x="10009696" y="3517695"/>
              <a:ext cx="7020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 flipH="1">
              <a:off x="9880697" y="3517695"/>
              <a:ext cx="71081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 flipH="1">
              <a:off x="10009696" y="3517695"/>
              <a:ext cx="7020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 flipH="1">
              <a:off x="9880697" y="3517695"/>
              <a:ext cx="71081" cy="1046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 flipH="1">
              <a:off x="9688515" y="3437125"/>
              <a:ext cx="28081" cy="1046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 flipH="1">
              <a:off x="9688515" y="3437125"/>
              <a:ext cx="28959" cy="1046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 flipH="1">
              <a:off x="9688515" y="3437125"/>
              <a:ext cx="29837" cy="1046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 flipH="1">
              <a:off x="9688515" y="3437125"/>
              <a:ext cx="30714" cy="1046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4826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49142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50020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50020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 flipH="1">
              <a:off x="9688515" y="3441310"/>
              <a:ext cx="5089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7571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7571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7571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844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 flipH="1">
              <a:off x="9688515" y="3444449"/>
              <a:ext cx="69326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 flipH="1">
              <a:off x="9688515" y="3448635"/>
              <a:ext cx="86877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 flipH="1">
              <a:off x="9688515" y="3448635"/>
              <a:ext cx="86877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 flipH="1">
              <a:off x="9688515" y="3448635"/>
              <a:ext cx="86877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 flipH="1">
              <a:off x="9688515" y="3448635"/>
              <a:ext cx="87754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0918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1795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1795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2673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 flipH="1">
              <a:off x="9688515" y="3451774"/>
              <a:ext cx="103550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4081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4958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4958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5836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 flipH="1">
              <a:off x="9688515" y="3454913"/>
              <a:ext cx="116713" cy="1046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 flipH="1">
              <a:off x="9688515" y="3459099"/>
              <a:ext cx="130754" cy="1046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 flipH="1">
              <a:off x="9688515" y="3459099"/>
              <a:ext cx="130754" cy="1046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 flipH="1">
              <a:off x="9688515" y="3459099"/>
              <a:ext cx="131632" cy="1046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 flipH="1">
              <a:off x="9688515" y="3459099"/>
              <a:ext cx="131632" cy="1046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 flipH="1">
              <a:off x="9688515" y="3462238"/>
              <a:ext cx="140407" cy="1046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 flipH="1">
              <a:off x="9688515" y="3462238"/>
              <a:ext cx="141285" cy="1046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 flipH="1">
              <a:off x="9688515" y="3462238"/>
              <a:ext cx="142162" cy="1046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 flipH="1">
              <a:off x="9688515" y="3462238"/>
              <a:ext cx="142162" cy="1046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 flipH="1">
              <a:off x="9688515" y="3466423"/>
              <a:ext cx="151815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 flipH="1">
              <a:off x="9688515" y="3466423"/>
              <a:ext cx="151815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 flipH="1">
              <a:off x="9688515" y="3466423"/>
              <a:ext cx="15269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 flipH="1">
              <a:off x="9688515" y="3466423"/>
              <a:ext cx="15269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 flipH="1">
              <a:off x="9688515" y="3470609"/>
              <a:ext cx="164101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 flipH="1">
              <a:off x="9688515" y="3470609"/>
              <a:ext cx="164101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 flipH="1">
              <a:off x="9688515" y="3470609"/>
              <a:ext cx="16497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 flipH="1">
              <a:off x="9688515" y="3470609"/>
              <a:ext cx="16497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 flipH="1">
              <a:off x="9688515" y="3473748"/>
              <a:ext cx="173754" cy="1046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 flipH="1">
              <a:off x="9688515" y="3473748"/>
              <a:ext cx="173754" cy="1046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 flipH="1">
              <a:off x="9688515" y="3473748"/>
              <a:ext cx="174631" cy="1046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 flipH="1">
              <a:off x="9688515" y="3473748"/>
              <a:ext cx="174631" cy="1046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 flipH="1">
              <a:off x="9688515" y="3476887"/>
              <a:ext cx="183407" cy="1046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 flipH="1">
              <a:off x="9688515" y="3476887"/>
              <a:ext cx="184284" cy="1046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 flipH="1">
              <a:off x="9688515" y="3476887"/>
              <a:ext cx="184284" cy="1046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 flipH="1">
              <a:off x="9688515" y="3476887"/>
              <a:ext cx="185162" cy="1046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7447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7447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8325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8325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 flipH="1">
              <a:off x="9688515" y="3481072"/>
              <a:ext cx="198325" cy="1046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08856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08856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09733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09733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 flipH="1">
              <a:off x="9688515" y="3484211"/>
              <a:ext cx="210611" cy="1046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1141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2019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2019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2896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 flipH="1">
              <a:off x="9688515" y="3488397"/>
              <a:ext cx="222896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6937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781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869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 flipH="1">
              <a:off x="10012329" y="3492582"/>
              <a:ext cx="351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95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 flipH="1">
              <a:off x="10012329" y="3492582"/>
              <a:ext cx="351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 flipH="1">
              <a:off x="9688515" y="3492582"/>
              <a:ext cx="2395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 flipH="1">
              <a:off x="10006186" y="3495721"/>
              <a:ext cx="8775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624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 flipH="1">
              <a:off x="10005308" y="3495721"/>
              <a:ext cx="965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624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 flipH="1">
              <a:off x="10005308" y="3495721"/>
              <a:ext cx="965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7120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 flipH="1">
              <a:off x="10005308" y="3495721"/>
              <a:ext cx="965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7998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 flipH="1">
              <a:off x="10004431" y="3495721"/>
              <a:ext cx="10531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 flipH="1">
              <a:off x="9688515" y="3495721"/>
              <a:ext cx="259753" cy="1046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 flipH="1">
              <a:off x="9688515" y="3498860"/>
              <a:ext cx="326446" cy="1046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 flipH="1">
              <a:off x="9688515" y="3503046"/>
              <a:ext cx="325569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 flipH="1">
              <a:off x="9688515" y="3503046"/>
              <a:ext cx="325569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 flipH="1">
              <a:off x="9688515" y="3503046"/>
              <a:ext cx="325569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 flipH="1">
              <a:off x="9687637" y="3542808"/>
              <a:ext cx="323814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 flipH="1">
              <a:off x="9687637" y="3542808"/>
              <a:ext cx="323814" cy="1046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 flipH="1">
              <a:off x="9695535" y="3546993"/>
              <a:ext cx="314161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 flipH="1">
              <a:off x="9696413" y="3546993"/>
              <a:ext cx="313283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 flipH="1">
              <a:off x="9696413" y="3546993"/>
              <a:ext cx="313283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 flipH="1">
              <a:off x="9696413" y="3546993"/>
              <a:ext cx="313283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 flipH="1">
              <a:off x="9697290" y="3546993"/>
              <a:ext cx="312406" cy="1046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 flipH="1">
              <a:off x="9707821" y="3550132"/>
              <a:ext cx="300120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 flipH="1">
              <a:off x="9708698" y="3550132"/>
              <a:ext cx="299243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 flipH="1">
              <a:off x="9709576" y="3550132"/>
              <a:ext cx="298365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 flipH="1">
              <a:off x="9709576" y="3550132"/>
              <a:ext cx="298365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 flipH="1">
              <a:off x="9709576" y="3550132"/>
              <a:ext cx="298365" cy="1046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 flipH="1">
              <a:off x="9725372" y="3554318"/>
              <a:ext cx="278181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 flipH="1">
              <a:off x="9725372" y="3554318"/>
              <a:ext cx="27730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 flipH="1">
              <a:off x="9726249" y="3554318"/>
              <a:ext cx="27642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 flipH="1">
              <a:off x="9727127" y="3554318"/>
              <a:ext cx="275549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 flipH="1">
              <a:off x="9728004" y="3554318"/>
              <a:ext cx="27379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 flipH="1">
              <a:off x="9687637" y="3470609"/>
              <a:ext cx="327324" cy="87895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 flipH="1">
              <a:off x="9658678" y="3444449"/>
              <a:ext cx="23694" cy="35576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 flipH="1">
              <a:off x="9658678" y="3469562"/>
              <a:ext cx="23694" cy="76385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 flipH="1">
              <a:off x="9837697" y="3467469"/>
              <a:ext cx="178141" cy="40808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 flipH="1">
              <a:off x="9680617" y="3430847"/>
              <a:ext cx="9653" cy="1130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 flipH="1">
              <a:off x="9683250" y="3432939"/>
              <a:ext cx="5265" cy="111961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0" name="Freeform 825"/>
            <p:cNvSpPr>
              <a:spLocks/>
            </p:cNvSpPr>
            <p:nvPr/>
          </p:nvSpPr>
          <p:spPr bwMode="auto">
            <a:xfrm>
              <a:off x="9742923" y="3385853"/>
              <a:ext cx="65816" cy="86848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>
              <a:off x="9766616" y="3397363"/>
              <a:ext cx="7898" cy="57550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>
              <a:off x="9754331" y="3320978"/>
              <a:ext cx="44755" cy="92080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>
              <a:off x="9751698" y="3307375"/>
              <a:ext cx="42122" cy="39762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>
              <a:off x="9782412" y="3306329"/>
              <a:ext cx="13163" cy="30345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>
              <a:off x="9749943" y="3308422"/>
              <a:ext cx="22816" cy="2929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>
              <a:off x="9757841" y="3320978"/>
              <a:ext cx="23694" cy="115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>
              <a:off x="9781534" y="3325164"/>
              <a:ext cx="9653" cy="21974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>
              <a:off x="9770126" y="3335627"/>
              <a:ext cx="7898" cy="6278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>
              <a:off x="9763984" y="3337720"/>
              <a:ext cx="10531" cy="28252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>
              <a:off x="9758718" y="3338766"/>
              <a:ext cx="3510" cy="7325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>
              <a:off x="9771004" y="3342952"/>
              <a:ext cx="5265" cy="4185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>
              <a:off x="9759596" y="3346091"/>
              <a:ext cx="4388" cy="5232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>
              <a:off x="9753453" y="3368065"/>
              <a:ext cx="7898" cy="32437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>
              <a:off x="9770126" y="3369111"/>
              <a:ext cx="6143" cy="6278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>
              <a:off x="9785045" y="3374343"/>
              <a:ext cx="14918" cy="32437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>
              <a:off x="9794698" y="3381667"/>
              <a:ext cx="5265" cy="2511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>
              <a:off x="9800840" y="3390038"/>
              <a:ext cx="8775" cy="77431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>
              <a:off x="9750820" y="3396317"/>
              <a:ext cx="10531" cy="16742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>
              <a:off x="9741167" y="3406780"/>
              <a:ext cx="20184" cy="43947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>
              <a:off x="9786800" y="3407827"/>
              <a:ext cx="10531" cy="8371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>
              <a:off x="9787677" y="3415151"/>
              <a:ext cx="16673" cy="35576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>
              <a:off x="9774514" y="3417244"/>
              <a:ext cx="6143" cy="36623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>
              <a:off x="9777147" y="3421429"/>
              <a:ext cx="1755" cy="2093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>
              <a:off x="9787677" y="3429800"/>
              <a:ext cx="13163" cy="39762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>
              <a:off x="9777147" y="3428754"/>
              <a:ext cx="1755" cy="313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>
              <a:off x="9777147" y="3437125"/>
              <a:ext cx="1755" cy="209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>
              <a:off x="9776269" y="3440264"/>
              <a:ext cx="1755" cy="209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>
              <a:off x="9777147" y="3443403"/>
              <a:ext cx="1755" cy="2093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>
              <a:off x="9764861" y="3398409"/>
              <a:ext cx="7020" cy="53365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>
              <a:off x="9811371" y="3405734"/>
              <a:ext cx="65816" cy="86848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>
              <a:off x="9835065" y="3417244"/>
              <a:ext cx="7898" cy="57550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>
              <a:off x="9822779" y="3340859"/>
              <a:ext cx="44755" cy="92080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>
              <a:off x="9821024" y="3327256"/>
              <a:ext cx="41245" cy="39762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>
              <a:off x="9850860" y="3326210"/>
              <a:ext cx="13163" cy="30345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>
              <a:off x="9819269" y="3328303"/>
              <a:ext cx="22816" cy="2929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>
              <a:off x="9826289" y="3340859"/>
              <a:ext cx="23694" cy="115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>
              <a:off x="9849983" y="3345045"/>
              <a:ext cx="9653" cy="21974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>
              <a:off x="9839452" y="3355508"/>
              <a:ext cx="7020" cy="6278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>
              <a:off x="9833310" y="3357601"/>
              <a:ext cx="9653" cy="28252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>
              <a:off x="9827167" y="3358647"/>
              <a:ext cx="3510" cy="7325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>
              <a:off x="9840330" y="3362833"/>
              <a:ext cx="4388" cy="4185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>
              <a:off x="9828922" y="3365972"/>
              <a:ext cx="4388" cy="5232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>
              <a:off x="9821901" y="3387946"/>
              <a:ext cx="7898" cy="32437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>
              <a:off x="9838575" y="3388992"/>
              <a:ext cx="6143" cy="6278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>
              <a:off x="9853493" y="3394224"/>
              <a:ext cx="14918" cy="32437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>
              <a:off x="9863146" y="3401548"/>
              <a:ext cx="5265" cy="2511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>
              <a:off x="9869289" y="3409919"/>
              <a:ext cx="9653" cy="77431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>
              <a:off x="9819269" y="3416198"/>
              <a:ext cx="10531" cy="16742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>
              <a:off x="9809616" y="3426661"/>
              <a:ext cx="20184" cy="43947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>
              <a:off x="9855248" y="3427708"/>
              <a:ext cx="11408" cy="8371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>
              <a:off x="9856126" y="3435032"/>
              <a:ext cx="16673" cy="35576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>
              <a:off x="9842963" y="3437125"/>
              <a:ext cx="6143" cy="36623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>
              <a:off x="9845595" y="3441310"/>
              <a:ext cx="2633" cy="2093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>
              <a:off x="9856126" y="3449681"/>
              <a:ext cx="13163" cy="39762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>
              <a:off x="9845595" y="3448635"/>
              <a:ext cx="2633" cy="3139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>
              <a:off x="9845595" y="3457006"/>
              <a:ext cx="2633" cy="209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>
              <a:off x="9845595" y="3460145"/>
              <a:ext cx="878" cy="209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>
              <a:off x="9845595" y="3463284"/>
              <a:ext cx="2633" cy="2093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>
              <a:off x="9833310" y="3418290"/>
              <a:ext cx="7898" cy="53365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>
              <a:off x="9866656" y="3424568"/>
              <a:ext cx="65816" cy="87895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>
              <a:off x="9890350" y="3436078"/>
              <a:ext cx="7898" cy="58597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>
              <a:off x="9878064" y="3359694"/>
              <a:ext cx="44755" cy="93127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>
              <a:off x="9875432" y="3346091"/>
              <a:ext cx="42122" cy="4080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>
              <a:off x="9906146" y="3345045"/>
              <a:ext cx="13163" cy="30345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>
              <a:off x="9874554" y="3347137"/>
              <a:ext cx="21939" cy="30345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>
              <a:off x="9881574" y="3360740"/>
              <a:ext cx="23694" cy="10464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>
              <a:off x="9905268" y="3364926"/>
              <a:ext cx="9653" cy="20927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>
              <a:off x="9894738" y="3374343"/>
              <a:ext cx="7020" cy="6278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>
              <a:off x="9888595" y="3377482"/>
              <a:ext cx="9653" cy="2720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>
              <a:off x="9882452" y="3377482"/>
              <a:ext cx="3510" cy="7325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>
              <a:off x="9894738" y="3382714"/>
              <a:ext cx="5265" cy="4185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>
              <a:off x="9883330" y="3384807"/>
              <a:ext cx="5265" cy="6278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>
              <a:off x="9877187" y="3406780"/>
              <a:ext cx="7898" cy="32437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>
              <a:off x="9893860" y="3408873"/>
              <a:ext cx="6143" cy="5232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>
              <a:off x="9908778" y="3413058"/>
              <a:ext cx="14918" cy="32437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>
              <a:off x="9918431" y="3421429"/>
              <a:ext cx="5265" cy="24066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>
              <a:off x="9924574" y="3428754"/>
              <a:ext cx="9653" cy="77431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>
              <a:off x="9874554" y="3435032"/>
              <a:ext cx="10531" cy="16742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>
              <a:off x="9864901" y="3445496"/>
              <a:ext cx="20184" cy="43947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>
              <a:off x="9910533" y="3446542"/>
              <a:ext cx="11408" cy="8371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>
              <a:off x="9911411" y="3454913"/>
              <a:ext cx="16673" cy="34530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>
              <a:off x="9898248" y="3455959"/>
              <a:ext cx="6143" cy="36623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>
              <a:off x="9900880" y="3461191"/>
              <a:ext cx="1755" cy="1046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>
              <a:off x="9911411" y="3468516"/>
              <a:ext cx="13163" cy="39762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>
              <a:off x="9900880" y="3468516"/>
              <a:ext cx="1755" cy="209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>
              <a:off x="9900880" y="3475840"/>
              <a:ext cx="1755" cy="3139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>
              <a:off x="9900880" y="3478980"/>
              <a:ext cx="878" cy="3139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>
              <a:off x="9900880" y="3483165"/>
              <a:ext cx="1755" cy="1046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>
              <a:off x="9888595" y="3437125"/>
              <a:ext cx="7020" cy="53365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>
              <a:off x="9673597" y="3565828"/>
              <a:ext cx="25449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>
              <a:off x="9603393" y="3560596"/>
              <a:ext cx="106183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>
              <a:off x="9783290" y="3565828"/>
              <a:ext cx="25449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>
              <a:off x="9713964" y="3560596"/>
              <a:ext cx="105305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>
              <a:off x="9884207" y="3565828"/>
              <a:ext cx="26326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>
              <a:off x="9814881" y="3560596"/>
              <a:ext cx="105305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>
              <a:off x="9994778" y="3565828"/>
              <a:ext cx="26326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>
              <a:off x="9924574" y="3560596"/>
              <a:ext cx="106183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>
              <a:off x="10003553" y="3565828"/>
              <a:ext cx="26326" cy="4185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>
              <a:off x="9934227" y="3560596"/>
              <a:ext cx="105305" cy="16742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9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198206" y="283515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 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78 896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  дома – 6 083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3;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29 298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2 027</a:t>
              </a:r>
              <a:r>
                <a:rPr lang="ru-RU" sz="1100" i="1" dirty="0"/>
                <a:t>.</a:t>
              </a:r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2108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23" name="Группа 2122"/>
          <p:cNvGrpSpPr/>
          <p:nvPr/>
        </p:nvGrpSpPr>
        <p:grpSpPr>
          <a:xfrm>
            <a:off x="132876" y="3588219"/>
            <a:ext cx="1158114" cy="487526"/>
            <a:chOff x="2276802" y="3736584"/>
            <a:chExt cx="1158114" cy="229362"/>
          </a:xfrm>
        </p:grpSpPr>
        <p:sp>
          <p:nvSpPr>
            <p:cNvPr id="2124" name="Прямоугольник 2123"/>
            <p:cNvSpPr/>
            <p:nvPr/>
          </p:nvSpPr>
          <p:spPr>
            <a:xfrm>
              <a:off x="2276802" y="3736584"/>
              <a:ext cx="1158114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З, 17 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5" name="Прямая со стрелкой 2124"/>
            <p:cNvCxnSpPr/>
            <p:nvPr/>
          </p:nvCxnSpPr>
          <p:spPr>
            <a:xfrm>
              <a:off x="2999519" y="3777628"/>
              <a:ext cx="375046" cy="16934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4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 9;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69 048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271.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СЗО–3;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23 016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–131.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ЮЖНОГО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241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47" name="Группа 2146"/>
          <p:cNvGrpSpPr/>
          <p:nvPr/>
        </p:nvGrpSpPr>
        <p:grpSpPr>
          <a:xfrm>
            <a:off x="157348" y="3463334"/>
            <a:ext cx="1158114" cy="487526"/>
            <a:chOff x="2276802" y="3736584"/>
            <a:chExt cx="1158114" cy="229362"/>
          </a:xfrm>
        </p:grpSpPr>
        <p:sp>
          <p:nvSpPr>
            <p:cNvPr id="2148" name="Прямоугольник 2147"/>
            <p:cNvSpPr/>
            <p:nvPr/>
          </p:nvSpPr>
          <p:spPr>
            <a:xfrm>
              <a:off x="2276802" y="3736584"/>
              <a:ext cx="1158114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З, 17 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49" name="Прямая со стрелкой 2148"/>
            <p:cNvCxnSpPr/>
            <p:nvPr/>
          </p:nvCxnSpPr>
          <p:spPr>
            <a:xfrm>
              <a:off x="2999519" y="3777628"/>
              <a:ext cx="375046" cy="16934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54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ВОСТОЧНОГО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41 104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4 846.</a:t>
              </a: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13 701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–1 615.</a:t>
              </a: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передвижные</a:t>
            </a:r>
          </a:p>
          <a:p>
            <a:r>
              <a:rPr lang="ru-RU" u="none" dirty="0">
                <a:solidFill>
                  <a:schemeClr val="bg1"/>
                </a:solidFill>
              </a:rPr>
              <a:t>источники 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pic>
        <p:nvPicPr>
          <p:cNvPr id="143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27" name="Группа 1426"/>
          <p:cNvGrpSpPr/>
          <p:nvPr/>
        </p:nvGrpSpPr>
        <p:grpSpPr>
          <a:xfrm>
            <a:off x="115013" y="3691943"/>
            <a:ext cx="1158114" cy="487526"/>
            <a:chOff x="2276802" y="3736584"/>
            <a:chExt cx="1158114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276802" y="3736584"/>
              <a:ext cx="1158114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З, 17 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5" name="Прямая со стрелкой 1434"/>
            <p:cNvCxnSpPr/>
            <p:nvPr/>
          </p:nvCxnSpPr>
          <p:spPr>
            <a:xfrm>
              <a:off x="2999519" y="3777628"/>
              <a:ext cx="375046" cy="16934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ПРИМОРМКОГО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14</a:t>
              </a:r>
              <a:r>
                <a:rPr lang="ru-RU" sz="1000" i="1" dirty="0"/>
                <a:t>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71 479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5 959.</a:t>
              </a: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23 826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–1 986.</a:t>
              </a: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53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27" name="Группа 526"/>
          <p:cNvGrpSpPr/>
          <p:nvPr/>
        </p:nvGrpSpPr>
        <p:grpSpPr>
          <a:xfrm>
            <a:off x="157348" y="3463334"/>
            <a:ext cx="1158114" cy="487526"/>
            <a:chOff x="2276802" y="3736584"/>
            <a:chExt cx="1158114" cy="229362"/>
          </a:xfrm>
        </p:grpSpPr>
        <p:sp>
          <p:nvSpPr>
            <p:cNvPr id="528" name="Прямоугольник 527"/>
            <p:cNvSpPr/>
            <p:nvPr/>
          </p:nvSpPr>
          <p:spPr>
            <a:xfrm>
              <a:off x="2276802" y="3736584"/>
              <a:ext cx="1158114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З, 17 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0" name="Прямая со стрелкой 529"/>
            <p:cNvCxnSpPr/>
            <p:nvPr/>
          </p:nvCxnSpPr>
          <p:spPr>
            <a:xfrm>
              <a:off x="2999519" y="3777628"/>
              <a:ext cx="375046" cy="16934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546573</TotalTime>
  <Words>2288</Words>
  <Application>Microsoft Office PowerPoint</Application>
  <PresentationFormat>Экран (4:3)</PresentationFormat>
  <Paragraphs>726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25011</cp:revision>
  <cp:lastPrinted>2021-04-07T02:47:30Z</cp:lastPrinted>
  <dcterms:created xsi:type="dcterms:W3CDTF">2014-09-08T13:21:12Z</dcterms:created>
  <dcterms:modified xsi:type="dcterms:W3CDTF">2021-07-22T13:26:07Z</dcterms:modified>
</cp:coreProperties>
</file>