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0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6C34-2438-47EB-9B34-F747B51983B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E7919-42DA-4D53-A9FB-D0D8AD19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5"/>
            <a:ext cx="8230054" cy="5853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4DE01-F9B8-4D72-BA41-9FB359C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0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3636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ОБСТАНОВКИ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В СООТВЕТСТВИИ С НЕБЛАГОПРИЯТНЫМ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9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89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3" y="4221088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4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8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5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4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5" y="4221088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3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0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1" y="4221088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8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5" y="4221088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2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6" y="4962452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0" y="4962452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3" y="4962452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5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8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7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3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6" y="4978370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0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0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804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758"/>
            <a:ext cx="9144000" cy="62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724758"/>
          </a:xfrm>
          <a:prstGeom prst="rect">
            <a:avLst/>
          </a:prstGeom>
          <a:solidFill>
            <a:srgbClr val="204D84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НОВОРОССИЙСК КРАСНОДАРСКОГО КРАЯ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3117295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/>
                </a:solidFill>
              </a:rPr>
              <a:t>Новороссийск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851106"/>
            <a:ext cx="1080120" cy="199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99504" y="5477539"/>
            <a:ext cx="2528280" cy="1263829"/>
            <a:chOff x="6428209" y="4993020"/>
            <a:chExt cx="2608288" cy="707551"/>
          </a:xfrm>
        </p:grpSpPr>
        <p:sp>
          <p:nvSpPr>
            <p:cNvPr id="20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пунктов –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47 931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шт., </a:t>
              </a:r>
              <a:endPara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246 266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63, 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37.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51" y="769921"/>
            <a:ext cx="3509561" cy="207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054055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Карта высот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62420"/>
            <a:ext cx="2200275" cy="17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30"/>
          <p:cNvSpPr txBox="1">
            <a:spLocks noChangeArrowheads="1"/>
          </p:cNvSpPr>
          <p:nvPr/>
        </p:nvSpPr>
        <p:spPr bwMode="auto">
          <a:xfrm>
            <a:off x="107504" y="4149080"/>
            <a:ext cx="2528279" cy="831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судов: 192 в порту- 124, под груз. операциями - 40</a:t>
            </a:r>
          </a:p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АСГ: ППС «Км. Василенко», «А. Ткачёв», «А.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Веретехин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Хайтек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75-1», «НМС-1» - готовность -30мин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52"/>
            <a:ext cx="9144000" cy="6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82"/>
          <p:cNvGrpSpPr>
            <a:grpSpLocks/>
          </p:cNvGrpSpPr>
          <p:nvPr/>
        </p:nvGrpSpPr>
        <p:grpSpPr bwMode="auto">
          <a:xfrm>
            <a:off x="4572000" y="6439506"/>
            <a:ext cx="384175" cy="414338"/>
            <a:chOff x="2607" y="5208"/>
            <a:chExt cx="847" cy="913"/>
          </a:xfrm>
        </p:grpSpPr>
        <p:sp>
          <p:nvSpPr>
            <p:cNvPr id="6658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4" name="Group 82"/>
          <p:cNvGrpSpPr>
            <a:grpSpLocks/>
          </p:cNvGrpSpPr>
          <p:nvPr/>
        </p:nvGrpSpPr>
        <p:grpSpPr bwMode="auto">
          <a:xfrm>
            <a:off x="5541508" y="5743996"/>
            <a:ext cx="384175" cy="414337"/>
            <a:chOff x="2607" y="5208"/>
            <a:chExt cx="847" cy="913"/>
          </a:xfrm>
        </p:grpSpPr>
        <p:sp>
          <p:nvSpPr>
            <p:cNvPr id="6658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5" name="Group 82"/>
          <p:cNvGrpSpPr>
            <a:grpSpLocks/>
          </p:cNvGrpSpPr>
          <p:nvPr/>
        </p:nvGrpSpPr>
        <p:grpSpPr bwMode="auto">
          <a:xfrm>
            <a:off x="3042292" y="6275711"/>
            <a:ext cx="384175" cy="414337"/>
            <a:chOff x="2607" y="5208"/>
            <a:chExt cx="847" cy="913"/>
          </a:xfrm>
        </p:grpSpPr>
        <p:sp>
          <p:nvSpPr>
            <p:cNvPr id="6657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НОВОРОССИЙСК, КРАСНОДАРСКОГО КРАЯ</a:t>
            </a:r>
          </a:p>
        </p:txBody>
      </p:sp>
      <p:sp>
        <p:nvSpPr>
          <p:cNvPr id="66567" name="Прямоугольник 160"/>
          <p:cNvSpPr>
            <a:spLocks noChangeArrowheads="1"/>
          </p:cNvSpPr>
          <p:nvPr/>
        </p:nvSpPr>
        <p:spPr bwMode="auto">
          <a:xfrm>
            <a:off x="4192588" y="3511550"/>
            <a:ext cx="1328737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656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6576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77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6573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4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5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6571" name="Text Box 179"/>
          <p:cNvSpPr txBox="1">
            <a:spLocks noChangeArrowheads="1"/>
          </p:cNvSpPr>
          <p:nvPr/>
        </p:nvSpPr>
        <p:spPr bwMode="auto">
          <a:xfrm>
            <a:off x="6886575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25 населенных пунктов, количество населения 246266 чел. , 2СЗО,  37 ПОО, 534.ТП.</a:t>
            </a:r>
          </a:p>
        </p:txBody>
      </p:sp>
      <p:sp>
        <p:nvSpPr>
          <p:cNvPr id="66572" name="Oval 344"/>
          <p:cNvSpPr>
            <a:spLocks noChangeArrowheads="1"/>
          </p:cNvSpPr>
          <p:nvPr/>
        </p:nvSpPr>
        <p:spPr bwMode="auto">
          <a:xfrm rot="-210422">
            <a:off x="2507444" y="5783446"/>
            <a:ext cx="4022725" cy="897243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197"/>
            <a:ext cx="9128840" cy="61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672641"/>
          </a:xfrm>
          <a:prstGeom prst="rect">
            <a:avLst/>
          </a:prstGeom>
          <a:solidFill>
            <a:srgbClr val="204D84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/>
            </a:lvl2pPr>
            <a:lvl3pPr marL="1361287" defTabSz="1361287">
              <a:defRPr sz="2700"/>
            </a:lvl3pPr>
            <a:lvl4pPr marL="2041933" defTabSz="1361287">
              <a:defRPr sz="2700"/>
            </a:lvl4pPr>
            <a:lvl5pPr marL="2722575" defTabSz="1361287">
              <a:defRPr sz="2700"/>
            </a:lvl5pPr>
            <a:lvl6pPr marL="3403223" defTabSz="1361287">
              <a:defRPr sz="2700"/>
            </a:lvl6pPr>
            <a:lvl7pPr marL="4083865" defTabSz="1361287">
              <a:defRPr sz="2700"/>
            </a:lvl7pPr>
            <a:lvl8pPr marL="4764511" defTabSz="1361287">
              <a:defRPr sz="2700"/>
            </a:lvl8pPr>
            <a:lvl9pPr marL="5445153" defTabSz="1361287">
              <a:defRPr sz="2700"/>
            </a:lvl9pPr>
          </a:lstStyle>
          <a:p>
            <a:r>
              <a:rPr lang="ru-RU" dirty="0"/>
              <a:t>ФОРМИРОВАНИЕ СМЕРЧЕЙ НА ТЕРРИТОРИИ МО г. АНАПА КРАСНОДАРСКОГО КРАЯ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4368" y="3724136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Анапа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822631"/>
            <a:ext cx="1368152" cy="18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99504" y="5477539"/>
            <a:ext cx="2528280" cy="1263829"/>
            <a:chOff x="6428209" y="4993020"/>
            <a:chExt cx="2608288" cy="707551"/>
          </a:xfrm>
        </p:grpSpPr>
        <p:sp>
          <p:nvSpPr>
            <p:cNvPr id="20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пунктов – 52 </a:t>
              </a:r>
              <a:r>
                <a:rPr lang="ru-RU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- 31334 шт., </a:t>
              </a:r>
              <a:endPara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156728 человека,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- 137,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8" y="805451"/>
            <a:ext cx="3518772" cy="18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126063" y="82263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Карта высот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1" name="Text Box 830"/>
          <p:cNvSpPr txBox="1">
            <a:spLocks noChangeArrowheads="1"/>
          </p:cNvSpPr>
          <p:nvPr/>
        </p:nvSpPr>
        <p:spPr bwMode="auto">
          <a:xfrm>
            <a:off x="99503" y="4797152"/>
            <a:ext cx="2528279" cy="5238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судов: 8, в порту - 8, под груз. операциями – 0</a:t>
            </a:r>
          </a:p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АСГ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ПК-2</a:t>
            </a:r>
          </a:p>
        </p:txBody>
      </p:sp>
    </p:spTree>
    <p:extLst>
      <p:ext uri="{BB962C8B-B14F-4D97-AF65-F5344CB8AC3E}">
        <p14:creationId xmlns:p14="http://schemas.microsoft.com/office/powerpoint/2010/main" val="33734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88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51 населенный пункт, количество населения 156728 чел. , 142СЗО,  7 ПОО, 586.ТП.</a:t>
            </a:r>
          </a:p>
        </p:txBody>
      </p:sp>
      <p:grpSp>
        <p:nvGrpSpPr>
          <p:cNvPr id="65540" name="Group 82"/>
          <p:cNvGrpSpPr>
            <a:grpSpLocks/>
          </p:cNvGrpSpPr>
          <p:nvPr/>
        </p:nvGrpSpPr>
        <p:grpSpPr bwMode="auto">
          <a:xfrm>
            <a:off x="3484137" y="3438927"/>
            <a:ext cx="384175" cy="414337"/>
            <a:chOff x="2607" y="5208"/>
            <a:chExt cx="847" cy="913"/>
          </a:xfrm>
        </p:grpSpPr>
        <p:sp>
          <p:nvSpPr>
            <p:cNvPr id="6556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6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5541" name="Group 82"/>
          <p:cNvGrpSpPr>
            <a:grpSpLocks/>
          </p:cNvGrpSpPr>
          <p:nvPr/>
        </p:nvGrpSpPr>
        <p:grpSpPr bwMode="auto">
          <a:xfrm>
            <a:off x="4357191" y="5448720"/>
            <a:ext cx="384175" cy="414338"/>
            <a:chOff x="2607" y="5208"/>
            <a:chExt cx="847" cy="913"/>
          </a:xfrm>
        </p:grpSpPr>
        <p:sp>
          <p:nvSpPr>
            <p:cNvPr id="6555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АНАПА, КРАСНОДАРСКОГО КРАЯ</a:t>
            </a:r>
          </a:p>
        </p:txBody>
      </p:sp>
      <p:grpSp>
        <p:nvGrpSpPr>
          <p:cNvPr id="65543" name="Group 82"/>
          <p:cNvGrpSpPr>
            <a:grpSpLocks/>
          </p:cNvGrpSpPr>
          <p:nvPr/>
        </p:nvGrpSpPr>
        <p:grpSpPr bwMode="auto">
          <a:xfrm>
            <a:off x="4067944" y="4509120"/>
            <a:ext cx="384175" cy="414338"/>
            <a:chOff x="2607" y="5208"/>
            <a:chExt cx="847" cy="913"/>
          </a:xfrm>
        </p:grpSpPr>
        <p:sp>
          <p:nvSpPr>
            <p:cNvPr id="6555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5544" name="Прямоугольник 151"/>
          <p:cNvSpPr>
            <a:spLocks noChangeArrowheads="1"/>
          </p:cNvSpPr>
          <p:nvPr/>
        </p:nvSpPr>
        <p:spPr bwMode="auto">
          <a:xfrm>
            <a:off x="5670847" y="3330977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5546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55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55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5548" name="Oval 344"/>
          <p:cNvSpPr>
            <a:spLocks noChangeArrowheads="1"/>
          </p:cNvSpPr>
          <p:nvPr/>
        </p:nvSpPr>
        <p:spPr bwMode="auto">
          <a:xfrm rot="3807546">
            <a:off x="2991580" y="4054676"/>
            <a:ext cx="3705225" cy="76044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82"/>
          <p:cNvGrpSpPr>
            <a:grpSpLocks/>
          </p:cNvGrpSpPr>
          <p:nvPr/>
        </p:nvGrpSpPr>
        <p:grpSpPr bwMode="auto">
          <a:xfrm>
            <a:off x="1080799" y="3207196"/>
            <a:ext cx="323850" cy="371475"/>
            <a:chOff x="2607" y="5208"/>
            <a:chExt cx="847" cy="913"/>
          </a:xfrm>
        </p:grpSpPr>
        <p:sp>
          <p:nvSpPr>
            <p:cNvPr id="6456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565392" y="386998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174935" y="4370770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3098188" y="4713709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4562394" y="5149056"/>
            <a:ext cx="323850" cy="373062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1193173" y="3536860"/>
            <a:ext cx="3010996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4162857" y="5347469"/>
            <a:ext cx="3873649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7" name="Group 82"/>
          <p:cNvGrpSpPr>
            <a:grpSpLocks/>
          </p:cNvGrpSpPr>
          <p:nvPr/>
        </p:nvGrpSpPr>
        <p:grpSpPr bwMode="auto">
          <a:xfrm>
            <a:off x="6300192" y="6420644"/>
            <a:ext cx="323850" cy="373062"/>
            <a:chOff x="2607" y="5208"/>
            <a:chExt cx="847" cy="913"/>
          </a:xfrm>
        </p:grpSpPr>
        <p:sp>
          <p:nvSpPr>
            <p:cNvPr id="6454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5292080" y="5872280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12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!!!!!!!ОММиОППМ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584"/>
            <a:ext cx="9144000" cy="61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2"/>
          <p:cNvSpPr txBox="1">
            <a:spLocks noChangeArrowheads="1"/>
          </p:cNvSpPr>
          <p:nvPr/>
        </p:nvSpPr>
        <p:spPr bwMode="auto">
          <a:xfrm>
            <a:off x="0" y="-41502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ФОРМИРОВАНИЕ СМЕРЧЕЙ НА ТЕРРИТОРИИ МО г. СОЧИ КРАСНОДАРСКОГО </a:t>
            </a:r>
            <a:r>
              <a:rPr lang="ru-RU" dirty="0" smtClean="0"/>
              <a:t>КРАЯ</a:t>
            </a:r>
          </a:p>
          <a:p>
            <a:r>
              <a:rPr lang="ru-RU" sz="1200" i="1" dirty="0">
                <a:solidFill>
                  <a:prstClr val="white"/>
                </a:solidFill>
              </a:rPr>
              <a:t>(с использованием </a:t>
            </a:r>
            <a:r>
              <a:rPr lang="ru-RU" sz="1200" i="1" dirty="0" smtClean="0">
                <a:solidFill>
                  <a:prstClr val="white"/>
                </a:solidFill>
              </a:rPr>
              <a:t>информационного ресурса Росгидромет – Мониторинг </a:t>
            </a:r>
            <a:r>
              <a:rPr lang="ru-RU" sz="1200" i="1" dirty="0" err="1" smtClean="0">
                <a:solidFill>
                  <a:prstClr val="white"/>
                </a:solidFill>
              </a:rPr>
              <a:t>смерчеопасных</a:t>
            </a:r>
            <a:r>
              <a:rPr lang="ru-RU" sz="1200" i="1" dirty="0" smtClean="0">
                <a:solidFill>
                  <a:prstClr val="white"/>
                </a:solidFill>
              </a:rPr>
              <a:t> ситуаций Российской акватории Черного моря</a:t>
            </a:r>
            <a:r>
              <a:rPr lang="en-US" sz="1200" i="1" dirty="0" smtClean="0">
                <a:solidFill>
                  <a:prstClr val="white"/>
                </a:solidFill>
              </a:rPr>
              <a:t>)</a:t>
            </a:r>
            <a:endParaRPr lang="ru-RU" sz="1200" i="1" dirty="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584"/>
            <a:ext cx="38957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1122"/>
            <a:ext cx="2757737" cy="85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!!!!!!!ОММиОППМ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474" r="2039" b="9804"/>
          <a:stretch/>
        </p:blipFill>
        <p:spPr bwMode="auto">
          <a:xfrm>
            <a:off x="2803824" y="6165143"/>
            <a:ext cx="2704280" cy="648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672641"/>
          </a:xfrm>
          <a:prstGeom prst="rect">
            <a:avLst/>
          </a:prstGeom>
          <a:solidFill>
            <a:srgbClr val="204D84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СОЧИ КРАСНОДАРСКОГО 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3121001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Сочи</a:t>
            </a:r>
            <a:endParaRPr lang="ru-RU" sz="1400" dirty="0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837408"/>
            <a:ext cx="1224136" cy="167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0" y="5579934"/>
            <a:ext cx="2528280" cy="1263829"/>
            <a:chOff x="6428209" y="4993020"/>
            <a:chExt cx="2608288" cy="707551"/>
          </a:xfrm>
        </p:grpSpPr>
        <p:sp>
          <p:nvSpPr>
            <p:cNvPr id="23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пунктов –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104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50 362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шт., </a:t>
              </a:r>
              <a:endPara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497 806 человек,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464,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48.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8" y="692696"/>
            <a:ext cx="3685037" cy="22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006826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 smtClean="0"/>
              <a:t>Карта высот</a:t>
            </a:r>
            <a:endParaRPr lang="ru-RU" sz="9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464904" cy="19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 Box 830"/>
          <p:cNvSpPr txBox="1">
            <a:spLocks noChangeArrowheads="1"/>
          </p:cNvSpPr>
          <p:nvPr/>
        </p:nvSpPr>
        <p:spPr bwMode="auto">
          <a:xfrm>
            <a:off x="1" y="4541634"/>
            <a:ext cx="2528279" cy="6776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судов: 247, в порту – 247, под груз. операциями – 0</a:t>
            </a:r>
          </a:p>
          <a:p>
            <a:pPr algn="just" defTabSz="854933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АСГ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ЛРН «НМС-38», БК «Руслан» - готовность 30 мин.  </a:t>
            </a:r>
          </a:p>
        </p:txBody>
      </p:sp>
    </p:spTree>
    <p:extLst>
      <p:ext uri="{BB962C8B-B14F-4D97-AF65-F5344CB8AC3E}">
        <p14:creationId xmlns:p14="http://schemas.microsoft.com/office/powerpoint/2010/main" val="35407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СОЧИ, КРАСНОДАРСКОГО 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381623" y="5590083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104 населенных пункта, количество населения 497806 чел. , 464СЗО,  48 ПОО,1336.ТП.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425698" y="3435846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72641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672641"/>
          </a:xfrm>
          <a:prstGeom prst="rect">
            <a:avLst/>
          </a:prstGeom>
          <a:solidFill>
            <a:srgbClr val="204D84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ТУАПСЕ КРАСНОДАРСКОГО 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032" y="3801700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Туапсе</a:t>
            </a:r>
            <a:endParaRPr lang="ru-RU" sz="1400" dirty="0"/>
          </a:p>
        </p:txBody>
      </p:sp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807974"/>
            <a:ext cx="959659" cy="13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99504" y="5477539"/>
            <a:ext cx="2528280" cy="1263829"/>
            <a:chOff x="6428209" y="4993020"/>
            <a:chExt cx="2608288" cy="707551"/>
          </a:xfrm>
        </p:grpSpPr>
        <p:sp>
          <p:nvSpPr>
            <p:cNvPr id="21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пунктов –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35 496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шт., </a:t>
              </a:r>
              <a:endPara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125 876 человек,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160,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31" y="756143"/>
            <a:ext cx="3050985" cy="211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7452320" y="756143"/>
            <a:ext cx="723540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 smtClean="0"/>
              <a:t>Карта высот</a:t>
            </a:r>
            <a:endParaRPr lang="ru-RU" sz="9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62420"/>
            <a:ext cx="2143919" cy="17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30"/>
          <p:cNvSpPr txBox="1">
            <a:spLocks noChangeArrowheads="1"/>
          </p:cNvSpPr>
          <p:nvPr/>
        </p:nvSpPr>
        <p:spPr bwMode="auto">
          <a:xfrm>
            <a:off x="99503" y="4397618"/>
            <a:ext cx="2528279" cy="831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судов:37, в порту- 19 под груз. операциями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54933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АСГ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ПЖС «Атлант», МБ «Капитан Авдюков», СКПБ «Валерий Барский»,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54933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ВРБ «Водолаз 32» </a:t>
            </a:r>
          </a:p>
        </p:txBody>
      </p:sp>
    </p:spTree>
    <p:extLst>
      <p:ext uri="{BB962C8B-B14F-4D97-AF65-F5344CB8AC3E}">
        <p14:creationId xmlns:p14="http://schemas.microsoft.com/office/powerpoint/2010/main" val="1868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20688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378075"/>
            <a:ext cx="131763" cy="342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50" tIns="32625" rIns="65250" bIns="32625" anchor="ctr">
            <a:spAutoFit/>
          </a:bodyPr>
          <a:lstStyle/>
          <a:p>
            <a:pPr defTabSz="651852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9636" name="Group 82"/>
          <p:cNvGrpSpPr>
            <a:grpSpLocks/>
          </p:cNvGrpSpPr>
          <p:nvPr/>
        </p:nvGrpSpPr>
        <p:grpSpPr bwMode="auto">
          <a:xfrm rot="21056874">
            <a:off x="1586941" y="3923124"/>
            <a:ext cx="384175" cy="414338"/>
            <a:chOff x="2607" y="5208"/>
            <a:chExt cx="847" cy="913"/>
          </a:xfrm>
        </p:grpSpPr>
        <p:sp>
          <p:nvSpPr>
            <p:cNvPr id="18803" name="Freeform 83"/>
            <p:cNvSpPr>
              <a:spLocks/>
            </p:cNvSpPr>
            <p:nvPr/>
          </p:nvSpPr>
          <p:spPr bwMode="auto">
            <a:xfrm>
              <a:off x="2607" y="5208"/>
              <a:ext cx="753" cy="7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4" name="Line 84"/>
            <p:cNvSpPr>
              <a:spLocks noChangeShapeType="1"/>
            </p:cNvSpPr>
            <p:nvPr/>
          </p:nvSpPr>
          <p:spPr bwMode="auto">
            <a:xfrm rot="313848" flipH="1">
              <a:off x="3167" y="5768"/>
              <a:ext cx="287" cy="2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5" name="Arc 85"/>
            <p:cNvSpPr>
              <a:spLocks/>
            </p:cNvSpPr>
            <p:nvPr/>
          </p:nvSpPr>
          <p:spPr bwMode="auto">
            <a:xfrm>
              <a:off x="3076" y="6006"/>
              <a:ext cx="11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9637" name="Group 87"/>
          <p:cNvGrpSpPr>
            <a:grpSpLocks/>
          </p:cNvGrpSpPr>
          <p:nvPr/>
        </p:nvGrpSpPr>
        <p:grpSpPr bwMode="auto">
          <a:xfrm rot="21056874">
            <a:off x="3737982" y="5760908"/>
            <a:ext cx="384175" cy="412750"/>
            <a:chOff x="2607" y="5208"/>
            <a:chExt cx="847" cy="913"/>
          </a:xfrm>
        </p:grpSpPr>
        <p:sp>
          <p:nvSpPr>
            <p:cNvPr id="18800" name="Freeform 88"/>
            <p:cNvSpPr>
              <a:spLocks/>
            </p:cNvSpPr>
            <p:nvPr/>
          </p:nvSpPr>
          <p:spPr bwMode="auto">
            <a:xfrm>
              <a:off x="2607" y="5208"/>
              <a:ext cx="753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1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2" name="Arc 90"/>
            <p:cNvSpPr>
              <a:spLocks/>
            </p:cNvSpPr>
            <p:nvPr/>
          </p:nvSpPr>
          <p:spPr bwMode="auto">
            <a:xfrm>
              <a:off x="3076" y="6005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2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343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344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346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350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51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347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348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349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963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96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96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56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96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1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</a:t>
            </a:r>
            <a:r>
              <a:rPr lang="ru-RU" altLang="ru-RU" dirty="0" smtClean="0"/>
              <a:t>г. ТУАПСЕ</a:t>
            </a:r>
            <a:r>
              <a:rPr lang="ru-RU" altLang="ru-RU" dirty="0"/>
              <a:t>, КРАСНОДАРСКОГО КРАЯ</a:t>
            </a:r>
          </a:p>
        </p:txBody>
      </p:sp>
      <p:grpSp>
        <p:nvGrpSpPr>
          <p:cNvPr id="69642" name="Group 87"/>
          <p:cNvGrpSpPr>
            <a:grpSpLocks/>
          </p:cNvGrpSpPr>
          <p:nvPr/>
        </p:nvGrpSpPr>
        <p:grpSpPr bwMode="auto">
          <a:xfrm rot="21056874">
            <a:off x="2573571" y="4961686"/>
            <a:ext cx="384175" cy="412750"/>
            <a:chOff x="2607" y="5208"/>
            <a:chExt cx="847" cy="913"/>
          </a:xfrm>
        </p:grpSpPr>
        <p:sp>
          <p:nvSpPr>
            <p:cNvPr id="364" name="Freeform 88"/>
            <p:cNvSpPr>
              <a:spLocks/>
            </p:cNvSpPr>
            <p:nvPr/>
          </p:nvSpPr>
          <p:spPr bwMode="auto">
            <a:xfrm>
              <a:off x="2607" y="5208"/>
              <a:ext cx="752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5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6" name="Arc 90"/>
            <p:cNvSpPr>
              <a:spLocks/>
            </p:cNvSpPr>
            <p:nvPr/>
          </p:nvSpPr>
          <p:spPr bwMode="auto">
            <a:xfrm>
              <a:off x="3076" y="600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9643" name="Прямоугольник 366"/>
          <p:cNvSpPr>
            <a:spLocks noChangeArrowheads="1"/>
          </p:cNvSpPr>
          <p:nvPr/>
        </p:nvSpPr>
        <p:spPr bwMode="auto">
          <a:xfrm>
            <a:off x="3708400" y="2879725"/>
            <a:ext cx="79216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2250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9644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64 населенных пункта, количество населения 125876 чел. , 160СЗО,  19 ПОО, 360.ТП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Oval 344"/>
          <p:cNvSpPr>
            <a:spLocks noChangeArrowheads="1"/>
          </p:cNvSpPr>
          <p:nvPr/>
        </p:nvSpPr>
        <p:spPr bwMode="auto">
          <a:xfrm rot="2246354">
            <a:off x="1105135" y="4032205"/>
            <a:ext cx="4357687" cy="96837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" y="647117"/>
            <a:ext cx="91432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0"/>
            <a:ext cx="9252520" cy="672641"/>
          </a:xfrm>
          <a:prstGeom prst="rect">
            <a:avLst/>
          </a:prstGeom>
          <a:solidFill>
            <a:srgbClr val="204D84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ГЕЛЕНДЖИК КРАСНОДАРСКОГО КРАЯ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1840" y="2719486"/>
            <a:ext cx="1223754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Геленджик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13" y="847904"/>
            <a:ext cx="989173" cy="14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99504" y="5477539"/>
            <a:ext cx="2528280" cy="1263829"/>
            <a:chOff x="6428209" y="4993020"/>
            <a:chExt cx="2608288" cy="707551"/>
          </a:xfrm>
        </p:grpSpPr>
        <p:sp>
          <p:nvSpPr>
            <p:cNvPr id="20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пунктов –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ru-RU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15 553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шт., </a:t>
              </a:r>
              <a:endPara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103 523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53, 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53" y="777578"/>
            <a:ext cx="3616308" cy="19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054055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Карта высот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2102708" cy="1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30"/>
          <p:cNvSpPr txBox="1">
            <a:spLocks noChangeArrowheads="1"/>
          </p:cNvSpPr>
          <p:nvPr/>
        </p:nvSpPr>
        <p:spPr bwMode="auto">
          <a:xfrm>
            <a:off x="113313" y="4639521"/>
            <a:ext cx="2528279" cy="5238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судов: 15, в порту - 13, под груз. операциями - 2</a:t>
            </a:r>
          </a:p>
          <a:p>
            <a:pPr algn="just" defTabSz="854933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АСГ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ПРК «Арктур»  </a:t>
            </a:r>
          </a:p>
        </p:txBody>
      </p:sp>
    </p:spTree>
    <p:extLst>
      <p:ext uri="{BB962C8B-B14F-4D97-AF65-F5344CB8AC3E}">
        <p14:creationId xmlns:p14="http://schemas.microsoft.com/office/powerpoint/2010/main" val="15818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" y="647117"/>
            <a:ext cx="91432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69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70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71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7588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760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1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78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7606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7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8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ГЕЛЕНДЖИК, КРАСНОДАРСКОГО КРАЯ</a:t>
            </a:r>
          </a:p>
        </p:txBody>
      </p:sp>
      <p:grpSp>
        <p:nvGrpSpPr>
          <p:cNvPr id="67591" name="Group 82"/>
          <p:cNvGrpSpPr>
            <a:grpSpLocks/>
          </p:cNvGrpSpPr>
          <p:nvPr/>
        </p:nvGrpSpPr>
        <p:grpSpPr bwMode="auto">
          <a:xfrm>
            <a:off x="1475656" y="3689633"/>
            <a:ext cx="384175" cy="414338"/>
            <a:chOff x="2607" y="5208"/>
            <a:chExt cx="847" cy="913"/>
          </a:xfrm>
        </p:grpSpPr>
        <p:sp>
          <p:nvSpPr>
            <p:cNvPr id="6760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2" name="Group 82"/>
          <p:cNvGrpSpPr>
            <a:grpSpLocks/>
          </p:cNvGrpSpPr>
          <p:nvPr/>
        </p:nvGrpSpPr>
        <p:grpSpPr bwMode="auto">
          <a:xfrm>
            <a:off x="2123728" y="4382814"/>
            <a:ext cx="384175" cy="414338"/>
            <a:chOff x="2607" y="5208"/>
            <a:chExt cx="847" cy="913"/>
          </a:xfrm>
        </p:grpSpPr>
        <p:sp>
          <p:nvSpPr>
            <p:cNvPr id="6760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3" name="Group 82"/>
          <p:cNvGrpSpPr>
            <a:grpSpLocks/>
          </p:cNvGrpSpPr>
          <p:nvPr/>
        </p:nvGrpSpPr>
        <p:grpSpPr bwMode="auto">
          <a:xfrm>
            <a:off x="371401" y="2420888"/>
            <a:ext cx="384175" cy="414338"/>
            <a:chOff x="2607" y="5208"/>
            <a:chExt cx="847" cy="913"/>
          </a:xfrm>
        </p:grpSpPr>
        <p:sp>
          <p:nvSpPr>
            <p:cNvPr id="6759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59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7594" name="Прямоугольник 95"/>
          <p:cNvSpPr>
            <a:spLocks noChangeArrowheads="1"/>
          </p:cNvSpPr>
          <p:nvPr/>
        </p:nvSpPr>
        <p:spPr bwMode="auto">
          <a:xfrm>
            <a:off x="4025900" y="3033713"/>
            <a:ext cx="1050925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7595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21 населенный пункт, количество населения 103523 чел. , 154СЗО,  7 ПОО, 376.ТП.</a:t>
            </a:r>
          </a:p>
        </p:txBody>
      </p:sp>
      <p:sp>
        <p:nvSpPr>
          <p:cNvPr id="67596" name="Oval 344"/>
          <p:cNvSpPr>
            <a:spLocks noChangeArrowheads="1"/>
          </p:cNvSpPr>
          <p:nvPr/>
        </p:nvSpPr>
        <p:spPr bwMode="auto">
          <a:xfrm rot="2754019">
            <a:off x="100981" y="3260977"/>
            <a:ext cx="3745656" cy="5652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771</Words>
  <Application>Microsoft Office PowerPoint</Application>
  <PresentationFormat>Экран (4:3)</PresentationFormat>
  <Paragraphs>140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5</cp:revision>
  <dcterms:created xsi:type="dcterms:W3CDTF">2019-08-16T18:44:19Z</dcterms:created>
  <dcterms:modified xsi:type="dcterms:W3CDTF">2021-06-01T11:45:42Z</dcterms:modified>
</cp:coreProperties>
</file>