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5" r:id="rId7"/>
    <p:sldId id="266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61"/>
            <a:ext cx="9168966" cy="61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ГУЛЬКЕВИЧСКИЙ РАЙОН КРАСНОДАРСКОГО КРАЯ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5E3CD1-3F3E-4431-A96E-68DBB920E8CB}"/>
              </a:ext>
            </a:extLst>
          </p:cNvPr>
          <p:cNvSpPr/>
          <p:nvPr/>
        </p:nvSpPr>
        <p:spPr>
          <a:xfrm>
            <a:off x="-6840" y="658073"/>
            <a:ext cx="242487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42B7469-71D8-4250-88D1-AF6335F8E4A2}"/>
              </a:ext>
            </a:extLst>
          </p:cNvPr>
          <p:cNvGrpSpPr/>
          <p:nvPr/>
        </p:nvGrpSpPr>
        <p:grpSpPr>
          <a:xfrm>
            <a:off x="21332" y="6260725"/>
            <a:ext cx="1230389" cy="438856"/>
            <a:chOff x="7944879" y="6320875"/>
            <a:chExt cx="1230389" cy="438856"/>
          </a:xfrm>
        </p:grpSpPr>
        <p:sp>
          <p:nvSpPr>
            <p:cNvPr id="12" name="Rectangle 93">
              <a:extLst>
                <a:ext uri="{FF2B5EF4-FFF2-40B4-BE49-F238E27FC236}">
                  <a16:creationId xmlns:a16="http://schemas.microsoft.com/office/drawing/2014/main" id="{B622C4E7-F6D7-4C3C-83C7-C832DC307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97">
              <a:extLst>
                <a:ext uri="{FF2B5EF4-FFF2-40B4-BE49-F238E27FC236}">
                  <a16:creationId xmlns:a16="http://schemas.microsoft.com/office/drawing/2014/main" id="{11EA2876-DB56-47EE-9637-4CB9B7FA3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4" name="Полилиния 57">
              <a:extLst>
                <a:ext uri="{FF2B5EF4-FFF2-40B4-BE49-F238E27FC236}">
                  <a16:creationId xmlns:a16="http://schemas.microsoft.com/office/drawing/2014/main" id="{9E4D321C-7313-4882-83F5-3E60DBD0B14E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id="{A2BB0906-FE00-4A85-9EA5-B57FABB8B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55576" y="3027840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Гирей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0306"/>
              </p:ext>
            </p:extLst>
          </p:nvPr>
        </p:nvGraphicFramePr>
        <p:xfrm>
          <a:off x="1504272" y="4437115"/>
          <a:ext cx="2419656" cy="16598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77041">
                  <a:extLst>
                    <a:ext uri="{9D8B030D-6E8A-4147-A177-3AD203B41FA5}">
                      <a16:colId xmlns:a16="http://schemas.microsoft.com/office/drawing/2014/main" val="2295484825"/>
                    </a:ext>
                  </a:extLst>
                </a:gridCol>
                <a:gridCol w="1142615">
                  <a:extLst>
                    <a:ext uri="{9D8B030D-6E8A-4147-A177-3AD203B41FA5}">
                      <a16:colId xmlns:a16="http://schemas.microsoft.com/office/drawing/2014/main" val="1785080298"/>
                    </a:ext>
                  </a:extLst>
                </a:gridCol>
              </a:tblGrid>
              <a:tr h="54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11919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п. Гирей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 (95)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6146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Черединовский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(108)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с. Приозерное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(22)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п. Духовской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247 (874)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Новомихайловское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613 (1684)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п. Красносельский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 (80)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с. Отрадо-Ольгинское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(8)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Киевка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 (189)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50179" y="2639086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Черединовский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2852335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Приозерное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52020" y="2998607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Духовской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2240" y="6165304"/>
            <a:ext cx="1224136" cy="107051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Новомихайловское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972" y="3356992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Красносельский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15150" y="5589240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Отрадо-Ольгинское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6309320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Киевка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68144" y="5767294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42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12673"/>
              </p:ext>
            </p:extLst>
          </p:nvPr>
        </p:nvGraphicFramePr>
        <p:xfrm>
          <a:off x="7596336" y="4149080"/>
          <a:ext cx="1357034" cy="1783080"/>
        </p:xfrm>
        <a:graphic>
          <a:graphicData uri="http://schemas.openxmlformats.org/drawingml/2006/table">
            <a:tbl>
              <a:tblPr/>
              <a:tblGrid>
                <a:gridCol w="135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Новомихайловское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42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117,730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71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115,746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116,033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116,172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115,644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115,481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115,427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115,571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115,575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E:\!!!!!!!ОММиОППМ\гулькевичи гисмете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" y="908720"/>
            <a:ext cx="2429007" cy="1440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!!!!!!ОММиОППМ\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09916"/>
            <a:ext cx="1979712" cy="2863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3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483"/>
            <a:ext cx="9156430" cy="62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dirty="0"/>
              <a:t>КАВКАЗСКИЙ </a:t>
            </a:r>
            <a:r>
              <a:rPr lang="ru-RU" altLang="ru-RU" dirty="0"/>
              <a:t>РАЙОН КРАСНОДАРСКОГО КРАЯ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8849AF-5152-43B3-93A4-7A4A281BA2D5}"/>
              </a:ext>
            </a:extLst>
          </p:cNvPr>
          <p:cNvSpPr/>
          <p:nvPr/>
        </p:nvSpPr>
        <p:spPr>
          <a:xfrm>
            <a:off x="6731555" y="658073"/>
            <a:ext cx="242487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8C45EFD-7447-450E-9084-971A17EAFABD}"/>
              </a:ext>
            </a:extLst>
          </p:cNvPr>
          <p:cNvGrpSpPr/>
          <p:nvPr/>
        </p:nvGrpSpPr>
        <p:grpSpPr>
          <a:xfrm>
            <a:off x="21332" y="6260725"/>
            <a:ext cx="1230389" cy="438856"/>
            <a:chOff x="7944879" y="6320875"/>
            <a:chExt cx="1230389" cy="438856"/>
          </a:xfrm>
        </p:grpSpPr>
        <p:sp>
          <p:nvSpPr>
            <p:cNvPr id="14" name="Rectangle 93">
              <a:extLst>
                <a:ext uri="{FF2B5EF4-FFF2-40B4-BE49-F238E27FC236}">
                  <a16:creationId xmlns:a16="http://schemas.microsoft.com/office/drawing/2014/main" id="{486141A9-2143-45B0-83B4-F59B045C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id="{C48B411A-6BF5-4197-8732-04D212640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" name="Полилиния 57">
              <a:extLst>
                <a:ext uri="{FF2B5EF4-FFF2-40B4-BE49-F238E27FC236}">
                  <a16:creationId xmlns:a16="http://schemas.microsoft.com/office/drawing/2014/main" id="{3A70979E-8091-4232-8B0D-8DDFB2ADD68A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7">
              <a:extLst>
                <a:ext uri="{FF2B5EF4-FFF2-40B4-BE49-F238E27FC236}">
                  <a16:creationId xmlns:a16="http://schemas.microsoft.com/office/drawing/2014/main" id="{62100F07-5198-4824-8648-D372888D0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02001"/>
              </p:ext>
            </p:extLst>
          </p:nvPr>
        </p:nvGraphicFramePr>
        <p:xfrm>
          <a:off x="3491880" y="5226361"/>
          <a:ext cx="2160240" cy="11365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40127">
                  <a:extLst>
                    <a:ext uri="{9D8B030D-6E8A-4147-A177-3AD203B41FA5}">
                      <a16:colId xmlns:a16="http://schemas.microsoft.com/office/drawing/2014/main" val="2295484825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1785080298"/>
                    </a:ext>
                  </a:extLst>
                </a:gridCol>
              </a:tblGrid>
              <a:tr h="558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11919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</a:t>
                      </a:r>
                      <a:r>
                        <a:rPr lang="ru-RU" sz="800" spc="-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spc="-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Темижбекская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 (65)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6146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Кавказская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 (30)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Кропоткин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36 (107)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Казанская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 (78)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089848" y="3323084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Кавказская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56588" y="4221088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43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69988"/>
              </p:ext>
            </p:extLst>
          </p:nvPr>
        </p:nvGraphicFramePr>
        <p:xfrm>
          <a:off x="7740352" y="4848925"/>
          <a:ext cx="1224136" cy="195195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Кавказская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43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72,550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71,625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71,959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72,161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72,216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71,341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71,371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71,044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71,179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71,621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469834" y="371478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Кропоткин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848364" y="3467100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Темижбекская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6204" y="4410950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Казанская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!!!!!!!ОММиОППМ\кропоткин гисмете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54" y="908405"/>
            <a:ext cx="2409493" cy="151248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!!!!!!!ОММиОППМ\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783238"/>
            <a:ext cx="2102396" cy="314981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8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2" y="658070"/>
            <a:ext cx="9187407" cy="61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dirty="0"/>
              <a:t>ТБИЛИССКИЙ </a:t>
            </a:r>
            <a:r>
              <a:rPr lang="ru-RU" altLang="ru-RU" dirty="0"/>
              <a:t>РАЙОН КРАСНОДАРСКОГО КРАЯ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8849AF-5152-43B3-93A4-7A4A281BA2D5}"/>
              </a:ext>
            </a:extLst>
          </p:cNvPr>
          <p:cNvSpPr/>
          <p:nvPr/>
        </p:nvSpPr>
        <p:spPr>
          <a:xfrm>
            <a:off x="6731555" y="658073"/>
            <a:ext cx="242487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8C45EFD-7447-450E-9084-971A17EAFABD}"/>
              </a:ext>
            </a:extLst>
          </p:cNvPr>
          <p:cNvGrpSpPr/>
          <p:nvPr/>
        </p:nvGrpSpPr>
        <p:grpSpPr>
          <a:xfrm>
            <a:off x="21332" y="6260725"/>
            <a:ext cx="1230389" cy="438856"/>
            <a:chOff x="7944879" y="6320875"/>
            <a:chExt cx="1230389" cy="438856"/>
          </a:xfrm>
        </p:grpSpPr>
        <p:sp>
          <p:nvSpPr>
            <p:cNvPr id="14" name="Rectangle 93">
              <a:extLst>
                <a:ext uri="{FF2B5EF4-FFF2-40B4-BE49-F238E27FC236}">
                  <a16:creationId xmlns:a16="http://schemas.microsoft.com/office/drawing/2014/main" id="{486141A9-2143-45B0-83B4-F59B045C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id="{C48B411A-6BF5-4197-8732-04D212640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" name="Полилиния 57">
              <a:extLst>
                <a:ext uri="{FF2B5EF4-FFF2-40B4-BE49-F238E27FC236}">
                  <a16:creationId xmlns:a16="http://schemas.microsoft.com/office/drawing/2014/main" id="{3A70979E-8091-4232-8B0D-8DDFB2ADD68A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7">
              <a:extLst>
                <a:ext uri="{FF2B5EF4-FFF2-40B4-BE49-F238E27FC236}">
                  <a16:creationId xmlns:a16="http://schemas.microsoft.com/office/drawing/2014/main" id="{62100F07-5198-4824-8648-D372888D0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76558"/>
              </p:ext>
            </p:extLst>
          </p:nvPr>
        </p:nvGraphicFramePr>
        <p:xfrm>
          <a:off x="3537889" y="5372627"/>
          <a:ext cx="2306731" cy="1059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17441">
                  <a:extLst>
                    <a:ext uri="{9D8B030D-6E8A-4147-A177-3AD203B41FA5}">
                      <a16:colId xmlns:a16="http://schemas.microsoft.com/office/drawing/2014/main" val="2295484825"/>
                    </a:ext>
                  </a:extLst>
                </a:gridCol>
                <a:gridCol w="1089290">
                  <a:extLst>
                    <a:ext uri="{9D8B030D-6E8A-4147-A177-3AD203B41FA5}">
                      <a16:colId xmlns:a16="http://schemas.microsoft.com/office/drawing/2014/main" val="1785080298"/>
                    </a:ext>
                  </a:extLst>
                </a:gridCol>
              </a:tblGrid>
              <a:tr h="520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11919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Тбилисская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74 (159)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Екатеринославский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 (57)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Северин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142 (322)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Терско-Каламбетский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 (31)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6516216" y="3933056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86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73072"/>
              </p:ext>
            </p:extLst>
          </p:nvPr>
        </p:nvGraphicFramePr>
        <p:xfrm>
          <a:off x="636526" y="4149080"/>
          <a:ext cx="1224136" cy="194318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Тбилисская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86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48,350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2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46,036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46,495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46,757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46,866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46,519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46,569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45,793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45,746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46,147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4051498" y="4842295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Терско-Каламбетский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0258" y="4365104"/>
            <a:ext cx="140260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Екатеринославский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79151" y="4293096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х.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Северин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15475" y="3861048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ст. Тбилисская</a:t>
            </a:r>
            <a:endParaRPr lang="ru-RU" sz="800" dirty="0">
              <a:latin typeface="Times New Roman"/>
              <a:ea typeface="Times New Roman"/>
            </a:endParaRPr>
          </a:p>
        </p:txBody>
      </p:sp>
      <p:pic>
        <p:nvPicPr>
          <p:cNvPr id="3074" name="Picture 2" descr="E:\!!!!!!!ОММиОППМ\тбилисская гисмете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54" y="908405"/>
            <a:ext cx="2424875" cy="15170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!!!!!!!ОММиОППМ\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" y="738114"/>
            <a:ext cx="1953457" cy="32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1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3" y="666884"/>
            <a:ext cx="9184556" cy="6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H="1" flipV="1">
            <a:off x="3311860" y="4437112"/>
            <a:ext cx="661469" cy="74147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dirty="0"/>
              <a:t>УСТЬ-ЛАБИНСКИЙ РАЙОН КРАСНОДАРСКОГО КРАЯ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E4E4B2B-C3E9-4B9D-9BD1-BB2B8A78CEC6}"/>
              </a:ext>
            </a:extLst>
          </p:cNvPr>
          <p:cNvGrpSpPr/>
          <p:nvPr/>
        </p:nvGrpSpPr>
        <p:grpSpPr>
          <a:xfrm>
            <a:off x="-9693" y="6375877"/>
            <a:ext cx="1230389" cy="438856"/>
            <a:chOff x="7944879" y="6320875"/>
            <a:chExt cx="1230389" cy="438856"/>
          </a:xfrm>
        </p:grpSpPr>
        <p:sp>
          <p:nvSpPr>
            <p:cNvPr id="12" name="Rectangle 93">
              <a:extLst>
                <a:ext uri="{FF2B5EF4-FFF2-40B4-BE49-F238E27FC236}">
                  <a16:creationId xmlns:a16="http://schemas.microsoft.com/office/drawing/2014/main" id="{35B0B5C7-1F33-4891-8F16-69576F9D9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97">
              <a:extLst>
                <a:ext uri="{FF2B5EF4-FFF2-40B4-BE49-F238E27FC236}">
                  <a16:creationId xmlns:a16="http://schemas.microsoft.com/office/drawing/2014/main" id="{64933373-B003-43E1-95AE-460DD30A8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4" name="Полилиния 57">
              <a:extLst>
                <a:ext uri="{FF2B5EF4-FFF2-40B4-BE49-F238E27FC236}">
                  <a16:creationId xmlns:a16="http://schemas.microsoft.com/office/drawing/2014/main" id="{C85B8617-22D6-41E3-98F8-0222CF1FEB3C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id="{8CB53B11-D5F7-4089-8932-BAC573108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88169"/>
              </p:ext>
            </p:extLst>
          </p:nvPr>
        </p:nvGraphicFramePr>
        <p:xfrm>
          <a:off x="2915816" y="2661680"/>
          <a:ext cx="2033218" cy="11993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3088">
                  <a:extLst>
                    <a:ext uri="{9D8B030D-6E8A-4147-A177-3AD203B41FA5}">
                      <a16:colId xmlns:a16="http://schemas.microsoft.com/office/drawing/2014/main" val="2295484825"/>
                    </a:ext>
                  </a:extLst>
                </a:gridCol>
                <a:gridCol w="960130">
                  <a:extLst>
                    <a:ext uri="{9D8B030D-6E8A-4147-A177-3AD203B41FA5}">
                      <a16:colId xmlns:a16="http://schemas.microsoft.com/office/drawing/2014/main" val="1785080298"/>
                    </a:ext>
                  </a:extLst>
                </a:gridCol>
              </a:tblGrid>
              <a:tr h="469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11919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Красный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 (23)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6146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Семеновка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 (39)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г. Усть-Лабинск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 (216)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ст.</a:t>
                      </a:r>
                      <a:r>
                        <a:rPr lang="ru-RU" sz="700" baseline="0" dirty="0">
                          <a:effectLst/>
                          <a:latin typeface="Times New Roman"/>
                          <a:ea typeface="Times New Roman"/>
                        </a:rPr>
                        <a:t> Ладожская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 (39)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ст.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</a:rPr>
                        <a:t>Новоселовка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 (19)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</a:rPr>
                        <a:t>Болгов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 (28)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393758" y="4903160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85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56462"/>
              </p:ext>
            </p:extLst>
          </p:nvPr>
        </p:nvGraphicFramePr>
        <p:xfrm>
          <a:off x="137548" y="4240869"/>
          <a:ext cx="1152128" cy="1416668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Заречный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85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37,620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61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36,080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36,342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36,561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36,650 м 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36,467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36,304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35,989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36,164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880383" y="2003831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п. Семеновка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01392" y="3053968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41</a:t>
            </a:r>
          </a:p>
        </p:txBody>
      </p:sp>
      <p:pic>
        <p:nvPicPr>
          <p:cNvPr id="4101" name="Picture 5" descr="\\10.66.9.115\рабочие файлы 2\зам. нач. ЦУКС по ОО\Начальник ОМИП\!!!!!!!!!!!!!!!!БАЗА ОМИП\МОДЕЛИ\!!!Природные\Риски подтоплений, нагон,подтопление\Подложки по Qgis\Усть-Лабинский\krasn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30527" r="30963" b="32140"/>
          <a:stretch/>
        </p:blipFill>
        <p:spPr bwMode="auto">
          <a:xfrm>
            <a:off x="2843808" y="883476"/>
            <a:ext cx="2367333" cy="160372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211141" y="883476"/>
            <a:ext cx="2561158" cy="19011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\\10.66.9.115\рабочие файлы 2\зам. нач. ЦУКС по ОО\Начальник ОМИП\!!!!!!!!!!!!!!!!БАЗА ОМИП\МОДЕЛИ\!!!Природные\Риски подтоплений, нагон,подтопление\Подложки по Qgis\Усть-Лабинский\Yst-Labins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38316" r="25865" b="17769"/>
          <a:stretch/>
        </p:blipFill>
        <p:spPr bwMode="auto">
          <a:xfrm>
            <a:off x="4499992" y="5281658"/>
            <a:ext cx="2367333" cy="160372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73599"/>
              </p:ext>
            </p:extLst>
          </p:nvPr>
        </p:nvGraphicFramePr>
        <p:xfrm>
          <a:off x="7880383" y="2487554"/>
          <a:ext cx="1191992" cy="1437915"/>
        </p:xfrm>
        <a:graphic>
          <a:graphicData uri="http://schemas.openxmlformats.org/drawingml/2006/table">
            <a:tbl>
              <a:tblPr/>
              <a:tblGrid>
                <a:gridCol w="1191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Ладожская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41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42,910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95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41,540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41,989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42,284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42,378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42,415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41,616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41,222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41,557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421650" y="4735843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г. Усть-Лабинск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17316" y="267676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Ладожская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83658" y="3587726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Новоселовка</a:t>
            </a:r>
            <a:endParaRPr lang="ru-RU" sz="800" spc="-3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2240" y="2912540"/>
            <a:ext cx="1053474" cy="144016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х. Красный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88849AF-5152-43B3-93A4-7A4A281BA2D5}"/>
              </a:ext>
            </a:extLst>
          </p:cNvPr>
          <p:cNvSpPr/>
          <p:nvPr/>
        </p:nvSpPr>
        <p:spPr>
          <a:xfrm>
            <a:off x="2123728" y="5266900"/>
            <a:ext cx="2352867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098" name="Picture 2" descr="E:\!!!!!!!ОММиОППМ\усть лабинск гисмете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487"/>
            <a:ext cx="2352867" cy="13405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!!!!!!!ОММиОППМ\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" y="777548"/>
            <a:ext cx="1950552" cy="314792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!!!!!!!ОММиОППМ\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76049"/>
            <a:ext cx="1709661" cy="28393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dirty="0"/>
              <a:t>ГОРОД АРМАВИР КРАСНОДАРСКОГО КРАЯ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53EEC527-005E-443A-9427-E6F24674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" y="689573"/>
            <a:ext cx="9128840" cy="6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2CEB62-16AB-4D2B-90BB-647B459E1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" y="722498"/>
            <a:ext cx="2919425" cy="19287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1D8306-2805-4DBC-A5E1-4553D0F0F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45" y="722498"/>
            <a:ext cx="2919425" cy="19663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34A233-D4DB-478F-BE7C-639AF2187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" y="4905165"/>
            <a:ext cx="2904895" cy="19287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0B5325A-0B56-4912-8D58-A42A1A35BB08}"/>
              </a:ext>
            </a:extLst>
          </p:cNvPr>
          <p:cNvCxnSpPr>
            <a:cxnSpLocks/>
          </p:cNvCxnSpPr>
          <p:nvPr/>
        </p:nvCxnSpPr>
        <p:spPr>
          <a:xfrm flipV="1">
            <a:off x="2411760" y="1988840"/>
            <a:ext cx="1656184" cy="2808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500469F-1FF6-4F1C-B805-6C025D61383E}"/>
              </a:ext>
            </a:extLst>
          </p:cNvPr>
          <p:cNvCxnSpPr>
            <a:cxnSpLocks/>
          </p:cNvCxnSpPr>
          <p:nvPr/>
        </p:nvCxnSpPr>
        <p:spPr>
          <a:xfrm flipH="1">
            <a:off x="5292080" y="1412776"/>
            <a:ext cx="922465" cy="6914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FB34959-48A1-4472-B518-DE8B4B4CCBDC}"/>
              </a:ext>
            </a:extLst>
          </p:cNvPr>
          <p:cNvCxnSpPr>
            <a:cxnSpLocks/>
          </p:cNvCxnSpPr>
          <p:nvPr/>
        </p:nvCxnSpPr>
        <p:spPr>
          <a:xfrm>
            <a:off x="2929909" y="1556792"/>
            <a:ext cx="1930123" cy="1440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870421" y="2403532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10957"/>
              </p:ext>
            </p:extLst>
          </p:nvPr>
        </p:nvGraphicFramePr>
        <p:xfrm>
          <a:off x="6786940" y="2948845"/>
          <a:ext cx="1141997" cy="1528982"/>
        </p:xfrm>
        <a:graphic>
          <a:graphicData uri="http://schemas.openxmlformats.org/drawingml/2006/table">
            <a:tbl>
              <a:tblPr/>
              <a:tblGrid>
                <a:gridCol w="114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Старая Станица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163,970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304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162,819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163,071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163,252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162,536 м 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162,328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162,373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162,755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162,523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E:\!!!!!!!ОММиОППМ\армавир гисмете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04" y="5517232"/>
            <a:ext cx="2352867" cy="13142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8849AF-5152-43B3-93A4-7A4A281BA2D5}"/>
              </a:ext>
            </a:extLst>
          </p:cNvPr>
          <p:cNvSpPr/>
          <p:nvPr/>
        </p:nvSpPr>
        <p:spPr>
          <a:xfrm>
            <a:off x="6752505" y="5266900"/>
            <a:ext cx="2352867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1027" name="Picture 3" descr="E:\!!!!!!!ОММиОППМ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232248" cy="32165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DE32D3D-85CF-4C9B-BCB5-EB5116AC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84914"/>
              </p:ext>
            </p:extLst>
          </p:nvPr>
        </p:nvGraphicFramePr>
        <p:xfrm>
          <a:off x="380440" y="3227293"/>
          <a:ext cx="2033218" cy="8354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3088">
                  <a:extLst>
                    <a:ext uri="{9D8B030D-6E8A-4147-A177-3AD203B41FA5}">
                      <a16:colId xmlns:a16="http://schemas.microsoft.com/office/drawing/2014/main" val="2295484825"/>
                    </a:ext>
                  </a:extLst>
                </a:gridCol>
                <a:gridCol w="960130">
                  <a:extLst>
                    <a:ext uri="{9D8B030D-6E8A-4147-A177-3AD203B41FA5}">
                      <a16:colId xmlns:a16="http://schemas.microsoft.com/office/drawing/2014/main" val="1785080298"/>
                    </a:ext>
                  </a:extLst>
                </a:gridCol>
              </a:tblGrid>
              <a:tr h="469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11919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пос. Старая Станица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1843 (6971)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6146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пос. Красная Поляна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976 (2933)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Прочноокопская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43 (2931)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1D4486-3D33-4BD2-900E-CD2C5C21D371}"/>
              </a:ext>
            </a:extLst>
          </p:cNvPr>
          <p:cNvSpPr/>
          <p:nvPr/>
        </p:nvSpPr>
        <p:spPr>
          <a:xfrm>
            <a:off x="3711423" y="1873373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Красноя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 Поляна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024C02-76AE-4D02-B403-7683D858AF07}"/>
              </a:ext>
            </a:extLst>
          </p:cNvPr>
          <p:cNvSpPr/>
          <p:nvPr/>
        </p:nvSpPr>
        <p:spPr>
          <a:xfrm>
            <a:off x="4186345" y="155679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Старая Станица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70FA1E-D0EB-4C0A-BE9A-165A4E8219E7}"/>
              </a:ext>
            </a:extLst>
          </p:cNvPr>
          <p:cNvSpPr/>
          <p:nvPr/>
        </p:nvSpPr>
        <p:spPr>
          <a:xfrm>
            <a:off x="4189785" y="2174838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Старая Станица</a:t>
            </a:r>
            <a:endParaRPr lang="ru-RU" sz="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90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dirty="0"/>
              <a:t>НОВОКУБАНСКИЙ РАЙОН КРАСНОДАРСКОГО КРАЯ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2A408E-A57A-4120-9E81-1794CF54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4"/>
            <a:ext cx="9144000" cy="62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DFA2E-7847-404F-9D39-A86C31E86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405"/>
            <a:ext cx="2959876" cy="20628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A954151-86BA-40BD-9E28-E1AAFFE421C3}"/>
              </a:ext>
            </a:extLst>
          </p:cNvPr>
          <p:cNvCxnSpPr>
            <a:cxnSpLocks/>
          </p:cNvCxnSpPr>
          <p:nvPr/>
        </p:nvCxnSpPr>
        <p:spPr>
          <a:xfrm flipV="1">
            <a:off x="2959877" y="1700808"/>
            <a:ext cx="459996" cy="2160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!!!!!!!ОММиОППМ\новокубанск гисмете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05" y="5517232"/>
            <a:ext cx="2386556" cy="1340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8849AF-5152-43B3-93A4-7A4A281BA2D5}"/>
              </a:ext>
            </a:extLst>
          </p:cNvPr>
          <p:cNvSpPr/>
          <p:nvPr/>
        </p:nvSpPr>
        <p:spPr>
          <a:xfrm>
            <a:off x="6752505" y="5266900"/>
            <a:ext cx="2352867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2132856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135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2341972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134</a:t>
            </a:r>
          </a:p>
        </p:txBody>
      </p:sp>
      <p:pic>
        <p:nvPicPr>
          <p:cNvPr id="2051" name="Picture 3" descr="E:\!!!!!!!ОММиОППМ\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4" y="3573016"/>
            <a:ext cx="2019629" cy="2985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55506"/>
              </p:ext>
            </p:extLst>
          </p:nvPr>
        </p:nvGraphicFramePr>
        <p:xfrm>
          <a:off x="2391496" y="4361642"/>
          <a:ext cx="1141998" cy="1591099"/>
        </p:xfrm>
        <a:graphic>
          <a:graphicData uri="http://schemas.openxmlformats.org/drawingml/2006/table">
            <a:tbl>
              <a:tblPr/>
              <a:tblGrid>
                <a:gridCol w="114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7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Капланово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134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152, 549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49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151,150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151,370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151,551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150,862 м 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150,594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150,644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151,004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150,840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2" name="Picture 4" descr="E:\!!!!!!!ОММиОППМ\1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87" y="764703"/>
            <a:ext cx="2019629" cy="31277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2626"/>
              </p:ext>
            </p:extLst>
          </p:nvPr>
        </p:nvGraphicFramePr>
        <p:xfrm>
          <a:off x="5221340" y="970383"/>
          <a:ext cx="1187623" cy="1676874"/>
        </p:xfrm>
        <a:graphic>
          <a:graphicData uri="http://schemas.openxmlformats.org/drawingml/2006/table">
            <a:tbl>
              <a:tblPr/>
              <a:tblGrid>
                <a:gridCol w="118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</a:t>
                      </a:r>
                      <a:r>
                        <a:rPr lang="ru-RU" sz="7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Красная Поляна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135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156, 432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694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155,120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155,274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155,418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150,862 м 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154,874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154,692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154,982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154,854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130A08F-747A-463B-BDA3-CB2B4E853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96225"/>
              </p:ext>
            </p:extLst>
          </p:nvPr>
        </p:nvGraphicFramePr>
        <p:xfrm>
          <a:off x="6924848" y="4142800"/>
          <a:ext cx="2033218" cy="59162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3088">
                  <a:extLst>
                    <a:ext uri="{9D8B030D-6E8A-4147-A177-3AD203B41FA5}">
                      <a16:colId xmlns:a16="http://schemas.microsoft.com/office/drawing/2014/main" val="2295484825"/>
                    </a:ext>
                  </a:extLst>
                </a:gridCol>
                <a:gridCol w="960130">
                  <a:extLst>
                    <a:ext uri="{9D8B030D-6E8A-4147-A177-3AD203B41FA5}">
                      <a16:colId xmlns:a16="http://schemas.microsoft.com/office/drawing/2014/main" val="1785080298"/>
                    </a:ext>
                  </a:extLst>
                </a:gridCol>
              </a:tblGrid>
              <a:tr h="469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11919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х.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Северо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Кавказский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 (128)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47CD386-1B5F-4AAD-8EA7-B887EFDBA6F3}"/>
              </a:ext>
            </a:extLst>
          </p:cNvPr>
          <p:cNvSpPr/>
          <p:nvPr/>
        </p:nvSpPr>
        <p:spPr>
          <a:xfrm>
            <a:off x="3028637" y="149169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Северо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 Кавказская</a:t>
            </a:r>
            <a:endParaRPr lang="ru-RU" sz="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61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C0330FD4-8D8D-4972-8B2D-5A1401E5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ПОЯСНИТЕЛЬНАЯ ЗАПИСКА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774F6F-36F7-4BF3-B0CD-B0157E1C59F1}"/>
              </a:ext>
            </a:extLst>
          </p:cNvPr>
          <p:cNvSpPr/>
          <p:nvPr/>
        </p:nvSpPr>
        <p:spPr>
          <a:xfrm>
            <a:off x="0" y="1128221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lnSpc>
                <a:spcPts val="161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информации Краснодарского центра по гидрометеорологии и мониторингу окружающей среды и Территориального центра мониторинга и прогнозирования ЧС в связи с выходом фронтальных разделов на территорию Краснодарского края в период с 31 по 03 июня на всей территории региона прогнозируется ухудшение метеорологической обстановки, обусловленной прохождением КНМЯ.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00.00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02.06.2021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прогнозируются осадки, локального характера на юго-восточной территории края.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5-15 мм.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0" algn="just">
              <a:lnSpc>
                <a:spcPts val="161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03.00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02.06.2021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циклон будет воздействовать на территории всего края за исключением Азовского побережья, с наибольшей интенсивностью в северо-восточных районах (Армавир,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Отрадненский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Успенский, Новокубанский районы)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30 мм за 3 час и менее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0" algn="just">
              <a:lnSpc>
                <a:spcPts val="161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06.00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02.06.2021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циклоном будет охвачена вся территория края.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интенсивные осадки ожидаются в муниципальных образованиях Кавказского, Тихорецкого и Павловского районов от 25 до 35 мм.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0" algn="just">
              <a:lnSpc>
                <a:spcPts val="161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с 09.00-15.00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02.06.2021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циклоном будет охвачена вся территория края.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Наиболее интенсивные осадки ожидаются в муниципальных образованиях северных, северо-восточных районах и на Черноморском побережье в районе г. Сочи от 20 до 50 мм за 3 часа.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0" algn="just">
              <a:lnSpc>
                <a:spcPts val="161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15.00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02.06.2021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осадки будут носить незначительный локальный характер от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5-10 мм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местами с грозами по северным и юго-восточным районам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Тимашевский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Кореновский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Тихорецкий, Павловский, Ленинградский, Кущевский,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Староминский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Лабинский, Мостовской, Апшеронский районы).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21.00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26.05.2019 осадки на территории края прекратятся за исключением Черноморского побережья в районе г. Сочи, где прогнозируется от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до 10 мм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699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анализу складывающейся обстановки, проведенному центром управления в кризисных ситуациях Главного управления с применением информационных ресурсов и систем за сутки, 2 июня прогнозируется выпадение осадков: г. Армавир, Кавказский, Тихорецкий, Новокубанский, Павловский районы до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мм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г. Сочи до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мм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Ленинградский, Кущевский,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Староминский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районы от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до 50 мм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 остальной территории края от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до 25 мм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89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1101</Words>
  <Application>Microsoft Office PowerPoint</Application>
  <PresentationFormat>Экран (4:3)</PresentationFormat>
  <Paragraphs>238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OMiP</dc:creator>
  <cp:lastModifiedBy>ARM_1</cp:lastModifiedBy>
  <cp:revision>58</cp:revision>
  <cp:lastPrinted>2021-04-16T13:28:11Z</cp:lastPrinted>
  <dcterms:created xsi:type="dcterms:W3CDTF">2021-04-16T10:57:54Z</dcterms:created>
  <dcterms:modified xsi:type="dcterms:W3CDTF">2021-06-01T11:01:27Z</dcterms:modified>
</cp:coreProperties>
</file>