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0" r:id="rId5"/>
    <p:sldId id="258" r:id="rId6"/>
    <p:sldId id="259" r:id="rId7"/>
    <p:sldId id="261" r:id="rId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" y="646114"/>
            <a:ext cx="9122668" cy="6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64611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МОДЕЛЬ ПОДТОПЛЕНИЯ МУНИЦИПАЛЬНОГО ОБРАЗОВАНИЯ ГОРОД КРАСНОДАР </a:t>
            </a:r>
            <a:br>
              <a:rPr lang="ru-RU" altLang="ru-RU" dirty="0"/>
            </a:br>
            <a:r>
              <a:rPr lang="ru-RU" altLang="ru-RU" dirty="0"/>
              <a:t>КРАСНОДАРСКОГО КРАЯ ВСЛЕДСТВИЕ УВЕЛИЧЕНИЯ СБРОСА С КРАСНОДАРСКОГО ВОДОХРАНИЛИЩА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72694E3-1AE7-412D-920F-3326572E2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96" y="2633711"/>
            <a:ext cx="2444938" cy="17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Краснодар.wmv">
            <a:hlinkClick r:id="" action="ppaction://media"/>
            <a:extLst>
              <a:ext uri="{FF2B5EF4-FFF2-40B4-BE49-F238E27FC236}">
                <a16:creationId xmlns:a16="http://schemas.microsoft.com/office/drawing/2014/main" xmlns="" id="{24A6F0E8-2BB1-458E-AA03-B1F48BEDD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9062" y="4687444"/>
            <a:ext cx="2444938" cy="1792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7C5030-9732-401C-BCF9-4C382B457F18}"/>
              </a:ext>
            </a:extLst>
          </p:cNvPr>
          <p:cNvSpPr txBox="1"/>
          <p:nvPr/>
        </p:nvSpPr>
        <p:spPr>
          <a:xfrm>
            <a:off x="3851920" y="764704"/>
            <a:ext cx="1800200" cy="26435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город Краснодар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4602947-F978-4451-9E88-F469609F798F}"/>
              </a:ext>
            </a:extLst>
          </p:cNvPr>
          <p:cNvSpPr/>
          <p:nvPr/>
        </p:nvSpPr>
        <p:spPr>
          <a:xfrm>
            <a:off x="6726559" y="2386919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45E3CD1-3F3E-4431-A96E-68DBB920E8CB}"/>
              </a:ext>
            </a:extLst>
          </p:cNvPr>
          <p:cNvSpPr/>
          <p:nvPr/>
        </p:nvSpPr>
        <p:spPr>
          <a:xfrm>
            <a:off x="6731555" y="658073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A8D5227-3500-4D8B-BA2C-3CFB646CB282}"/>
              </a:ext>
            </a:extLst>
          </p:cNvPr>
          <p:cNvSpPr/>
          <p:nvPr/>
        </p:nvSpPr>
        <p:spPr>
          <a:xfrm>
            <a:off x="6714900" y="4429678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942B7469-71D8-4250-88D1-AF6335F8E4A2}"/>
              </a:ext>
            </a:extLst>
          </p:cNvPr>
          <p:cNvGrpSpPr/>
          <p:nvPr/>
        </p:nvGrpSpPr>
        <p:grpSpPr>
          <a:xfrm>
            <a:off x="21332" y="6260725"/>
            <a:ext cx="1230389" cy="438856"/>
            <a:chOff x="7944879" y="6320875"/>
            <a:chExt cx="1230389" cy="438856"/>
          </a:xfrm>
        </p:grpSpPr>
        <p:sp>
          <p:nvSpPr>
            <p:cNvPr id="12" name="Rectangle 93">
              <a:extLst>
                <a:ext uri="{FF2B5EF4-FFF2-40B4-BE49-F238E27FC236}">
                  <a16:creationId xmlns:a16="http://schemas.microsoft.com/office/drawing/2014/main" xmlns="" id="{B622C4E7-F6D7-4C3C-83C7-C832DC307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351447">
                <a:defRPr/>
              </a:pPr>
              <a:endParaRPr lang="ru-RU" altLang="ru-RU" sz="689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 Box 97">
              <a:extLst>
                <a:ext uri="{FF2B5EF4-FFF2-40B4-BE49-F238E27FC236}">
                  <a16:creationId xmlns:a16="http://schemas.microsoft.com/office/drawing/2014/main" xmlns="" id="{11EA2876-DB56-47EE-9637-4CB9B7FA34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4" name="Полилиния 57">
              <a:extLst>
                <a:ext uri="{FF2B5EF4-FFF2-40B4-BE49-F238E27FC236}">
                  <a16:creationId xmlns:a16="http://schemas.microsoft.com/office/drawing/2014/main" xmlns="" id="{9E4D321C-7313-4882-83F5-3E60DBD0B14E}"/>
                </a:ext>
              </a:extLst>
            </p:cNvPr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2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97">
              <a:extLst>
                <a:ext uri="{FF2B5EF4-FFF2-40B4-BE49-F238E27FC236}">
                  <a16:creationId xmlns:a16="http://schemas.microsoft.com/office/drawing/2014/main" xmlns="" id="{A2BB0906-FE00-4A85-9EA5-B57FABB8B3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EEADB9C7-DBA9-4F4F-B956-D9920CD246C8}"/>
              </a:ext>
            </a:extLst>
          </p:cNvPr>
          <p:cNvSpPr/>
          <p:nvPr/>
        </p:nvSpPr>
        <p:spPr>
          <a:xfrm>
            <a:off x="3529551" y="1141017"/>
            <a:ext cx="2444938" cy="2643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ВЫПОЛНЕН ПРИ СБРОСЕ ВОДЫ СВЫШЕ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1300 </a:t>
            </a: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871875" y="2339254"/>
            <a:ext cx="1008112" cy="144016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Елизаветинская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855993"/>
              </p:ext>
            </p:extLst>
          </p:nvPr>
        </p:nvGraphicFramePr>
        <p:xfrm>
          <a:off x="1879309" y="2499139"/>
          <a:ext cx="1008112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2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28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616EBECF-C9A9-4D1B-B605-9F13DA62AD70}"/>
              </a:ext>
            </a:extLst>
          </p:cNvPr>
          <p:cNvSpPr/>
          <p:nvPr/>
        </p:nvSpPr>
        <p:spPr>
          <a:xfrm>
            <a:off x="17922" y="4238896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по водохранилищу</a:t>
            </a:r>
            <a:b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на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pic>
        <p:nvPicPr>
          <p:cNvPr id="21" name="Picture 2" descr="E:\!!!!!!!ОММиОППМ\погода сочи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559" y="896884"/>
            <a:ext cx="2424875" cy="14900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" y="4489228"/>
            <a:ext cx="2441528" cy="154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23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4"/>
            <a:ext cx="9159838" cy="621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64611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МОДЕЛЬ ПОДТОПЛЕНИЯ МУНИЦИПАЛЬНОГО ОБРАЗОВАНИЯ КРАСНОАРМЕЙСКИЙ РАЙОН</a:t>
            </a:r>
            <a:br>
              <a:rPr lang="ru-RU" altLang="ru-RU" dirty="0"/>
            </a:br>
            <a:r>
              <a:rPr lang="ru-RU" altLang="ru-RU" dirty="0"/>
              <a:t>КРАСНОДАРСКОГО КРАЯ ВСЛЕДСТВИЕ УВЕЛИЧЕНИЯ СБРОСА С КРАСНОДАРСКОГО ВОДОХРАНИЛИЩА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FB5D7C-1F2E-4787-BA21-81631B1A4D3B}"/>
              </a:ext>
            </a:extLst>
          </p:cNvPr>
          <p:cNvSpPr txBox="1"/>
          <p:nvPr/>
        </p:nvSpPr>
        <p:spPr>
          <a:xfrm>
            <a:off x="3635896" y="658070"/>
            <a:ext cx="2208724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/>
              <a:t>Красноармейский район</a:t>
            </a:r>
          </a:p>
        </p:txBody>
      </p:sp>
      <p:pic>
        <p:nvPicPr>
          <p:cNvPr id="7" name="Красноармейский район.wmv">
            <a:hlinkClick r:id="" action="ppaction://media"/>
            <a:extLst>
              <a:ext uri="{FF2B5EF4-FFF2-40B4-BE49-F238E27FC236}">
                <a16:creationId xmlns:a16="http://schemas.microsoft.com/office/drawing/2014/main" xmlns="" id="{E51B32FF-E153-4387-90C0-0BD8336DF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4696" y="4696949"/>
            <a:ext cx="2451439" cy="177281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DB312B0-7B87-4857-97A7-30C6344ADC03}"/>
              </a:ext>
            </a:extLst>
          </p:cNvPr>
          <p:cNvSpPr/>
          <p:nvPr/>
        </p:nvSpPr>
        <p:spPr>
          <a:xfrm>
            <a:off x="6726559" y="2386919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88849AF-5152-43B3-93A4-7A4A281BA2D5}"/>
              </a:ext>
            </a:extLst>
          </p:cNvPr>
          <p:cNvSpPr/>
          <p:nvPr/>
        </p:nvSpPr>
        <p:spPr>
          <a:xfrm>
            <a:off x="6731555" y="658073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EF029CB-B7A3-495F-9E44-E6D988482B8F}"/>
              </a:ext>
            </a:extLst>
          </p:cNvPr>
          <p:cNvSpPr/>
          <p:nvPr/>
        </p:nvSpPr>
        <p:spPr>
          <a:xfrm>
            <a:off x="6714900" y="4429678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01C952A-2414-442A-BA43-B2A8218F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96" y="2633711"/>
            <a:ext cx="2444938" cy="17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F8C45EFD-7447-450E-9084-971A17EAFABD}"/>
              </a:ext>
            </a:extLst>
          </p:cNvPr>
          <p:cNvGrpSpPr/>
          <p:nvPr/>
        </p:nvGrpSpPr>
        <p:grpSpPr>
          <a:xfrm>
            <a:off x="21332" y="6260725"/>
            <a:ext cx="1230389" cy="438856"/>
            <a:chOff x="7944879" y="6320875"/>
            <a:chExt cx="1230389" cy="438856"/>
          </a:xfrm>
        </p:grpSpPr>
        <p:sp>
          <p:nvSpPr>
            <p:cNvPr id="14" name="Rectangle 93">
              <a:extLst>
                <a:ext uri="{FF2B5EF4-FFF2-40B4-BE49-F238E27FC236}">
                  <a16:creationId xmlns:a16="http://schemas.microsoft.com/office/drawing/2014/main" xmlns="" id="{486141A9-2143-45B0-83B4-F59B045C5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351447">
                <a:defRPr/>
              </a:pPr>
              <a:endParaRPr lang="ru-RU" altLang="ru-RU" sz="689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97">
              <a:extLst>
                <a:ext uri="{FF2B5EF4-FFF2-40B4-BE49-F238E27FC236}">
                  <a16:creationId xmlns:a16="http://schemas.microsoft.com/office/drawing/2014/main" xmlns="" id="{C48B411A-6BF5-4197-8732-04D212640F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6" name="Полилиния 57">
              <a:extLst>
                <a:ext uri="{FF2B5EF4-FFF2-40B4-BE49-F238E27FC236}">
                  <a16:creationId xmlns:a16="http://schemas.microsoft.com/office/drawing/2014/main" xmlns="" id="{3A70979E-8091-4232-8B0D-8DDFB2ADD68A}"/>
                </a:ext>
              </a:extLst>
            </p:cNvPr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2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97">
              <a:extLst>
                <a:ext uri="{FF2B5EF4-FFF2-40B4-BE49-F238E27FC236}">
                  <a16:creationId xmlns:a16="http://schemas.microsoft.com/office/drawing/2014/main" xmlns="" id="{62100F07-5198-4824-8648-D372888D01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AF930DE-3828-4BCC-9AC4-3CC3684CD22B}"/>
              </a:ext>
            </a:extLst>
          </p:cNvPr>
          <p:cNvSpPr/>
          <p:nvPr/>
        </p:nvSpPr>
        <p:spPr>
          <a:xfrm>
            <a:off x="3529551" y="1141017"/>
            <a:ext cx="2444938" cy="2643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ВЫПОЛНЕН ПРИ СБРОСЕ ВОДЫ СВЫШЕ 1300 м/с</a:t>
            </a: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901102"/>
              </p:ext>
            </p:extLst>
          </p:nvPr>
        </p:nvGraphicFramePr>
        <p:xfrm>
          <a:off x="-1000" y="2564904"/>
          <a:ext cx="2016224" cy="230257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97058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919166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</a:tblGrid>
              <a:tr h="383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населенных пунктов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 в зоне возможного подтопления (людей)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ст. </a:t>
                      </a:r>
                      <a:r>
                        <a:rPr lang="ru-RU" sz="7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Марьянская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11 (31)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Прикубанский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264(315)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Колос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145(532)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Молдованский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152(434)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Первомайский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291(1028)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Тиховский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316(757)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Суворово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29(63)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Протичка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486(2513)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Турковский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50(135)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Крижановский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141(419)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Чигрина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138(430)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Трудобеликовский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4760 (9423)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Приречье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37(47)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Чебургольская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535(2444)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Протоцкие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231(1443)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616EBECF-C9A9-4D1B-B605-9F13DA62AD70}"/>
              </a:ext>
            </a:extLst>
          </p:cNvPr>
          <p:cNvSpPr/>
          <p:nvPr/>
        </p:nvSpPr>
        <p:spPr>
          <a:xfrm>
            <a:off x="17922" y="692696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по водохранилищу</a:t>
            </a:r>
            <a:b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на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" y="927812"/>
            <a:ext cx="2441528" cy="154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E:\!!!!!!!ОММиОППМ\погода соч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559" y="896884"/>
            <a:ext cx="2424875" cy="14900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0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6938"/>
            <a:ext cx="9166135" cy="62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64611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МОДЕЛЬ ПОДТОПЛЕНИЯ МУНИЦИПАЛЬНОГО ОБРАЗОВАНИЯ АБИНСКИЙ РАЙОН</a:t>
            </a:r>
            <a:br>
              <a:rPr lang="ru-RU" altLang="ru-RU" dirty="0"/>
            </a:br>
            <a:r>
              <a:rPr lang="ru-RU" altLang="ru-RU" dirty="0"/>
              <a:t>КРАСНОДАРСКОГО КРАЯ ВСЛЕДСТВИЕ УВЕЛИЧЕНИЯ СБРОСА С КРАСНОДАРСКОГО ВОДОХРАНИЛИЩА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FB5D7C-1F2E-4787-BA21-81631B1A4D3B}"/>
              </a:ext>
            </a:extLst>
          </p:cNvPr>
          <p:cNvSpPr txBox="1"/>
          <p:nvPr/>
        </p:nvSpPr>
        <p:spPr>
          <a:xfrm>
            <a:off x="3635896" y="658070"/>
            <a:ext cx="2208724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err="1"/>
              <a:t>Абинский</a:t>
            </a:r>
            <a:r>
              <a:rPr lang="ru-RU" sz="1400" dirty="0"/>
              <a:t> район</a:t>
            </a:r>
          </a:p>
        </p:txBody>
      </p:sp>
      <p:pic>
        <p:nvPicPr>
          <p:cNvPr id="7" name="Красноармейский район.wmv">
            <a:hlinkClick r:id="" action="ppaction://media"/>
            <a:extLst>
              <a:ext uri="{FF2B5EF4-FFF2-40B4-BE49-F238E27FC236}">
                <a16:creationId xmlns:a16="http://schemas.microsoft.com/office/drawing/2014/main" xmlns="" id="{E51B32FF-E153-4387-90C0-0BD8336DF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4696" y="4696949"/>
            <a:ext cx="2451439" cy="177281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DB312B0-7B87-4857-97A7-30C6344ADC03}"/>
              </a:ext>
            </a:extLst>
          </p:cNvPr>
          <p:cNvSpPr/>
          <p:nvPr/>
        </p:nvSpPr>
        <p:spPr>
          <a:xfrm>
            <a:off x="6726559" y="2386919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88849AF-5152-43B3-93A4-7A4A281BA2D5}"/>
              </a:ext>
            </a:extLst>
          </p:cNvPr>
          <p:cNvSpPr/>
          <p:nvPr/>
        </p:nvSpPr>
        <p:spPr>
          <a:xfrm>
            <a:off x="6731555" y="658073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EF029CB-B7A3-495F-9E44-E6D988482B8F}"/>
              </a:ext>
            </a:extLst>
          </p:cNvPr>
          <p:cNvSpPr/>
          <p:nvPr/>
        </p:nvSpPr>
        <p:spPr>
          <a:xfrm>
            <a:off x="6714900" y="4429678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01C952A-2414-442A-BA43-B2A8218F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96" y="2633711"/>
            <a:ext cx="2444938" cy="17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F8C45EFD-7447-450E-9084-971A17EAFABD}"/>
              </a:ext>
            </a:extLst>
          </p:cNvPr>
          <p:cNvGrpSpPr/>
          <p:nvPr/>
        </p:nvGrpSpPr>
        <p:grpSpPr>
          <a:xfrm>
            <a:off x="21332" y="6260725"/>
            <a:ext cx="1230389" cy="438856"/>
            <a:chOff x="7944879" y="6320875"/>
            <a:chExt cx="1230389" cy="438856"/>
          </a:xfrm>
        </p:grpSpPr>
        <p:sp>
          <p:nvSpPr>
            <p:cNvPr id="14" name="Rectangle 93">
              <a:extLst>
                <a:ext uri="{FF2B5EF4-FFF2-40B4-BE49-F238E27FC236}">
                  <a16:creationId xmlns:a16="http://schemas.microsoft.com/office/drawing/2014/main" xmlns="" id="{486141A9-2143-45B0-83B4-F59B045C5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351447">
                <a:defRPr/>
              </a:pPr>
              <a:endParaRPr lang="ru-RU" altLang="ru-RU" sz="689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97">
              <a:extLst>
                <a:ext uri="{FF2B5EF4-FFF2-40B4-BE49-F238E27FC236}">
                  <a16:creationId xmlns:a16="http://schemas.microsoft.com/office/drawing/2014/main" xmlns="" id="{C48B411A-6BF5-4197-8732-04D212640F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6" name="Полилиния 57">
              <a:extLst>
                <a:ext uri="{FF2B5EF4-FFF2-40B4-BE49-F238E27FC236}">
                  <a16:creationId xmlns:a16="http://schemas.microsoft.com/office/drawing/2014/main" xmlns="" id="{3A70979E-8091-4232-8B0D-8DDFB2ADD68A}"/>
                </a:ext>
              </a:extLst>
            </p:cNvPr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2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97">
              <a:extLst>
                <a:ext uri="{FF2B5EF4-FFF2-40B4-BE49-F238E27FC236}">
                  <a16:creationId xmlns:a16="http://schemas.microsoft.com/office/drawing/2014/main" xmlns="" id="{62100F07-5198-4824-8648-D372888D01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AF930DE-3828-4BCC-9AC4-3CC3684CD22B}"/>
              </a:ext>
            </a:extLst>
          </p:cNvPr>
          <p:cNvSpPr/>
          <p:nvPr/>
        </p:nvSpPr>
        <p:spPr>
          <a:xfrm>
            <a:off x="3529551" y="1141017"/>
            <a:ext cx="2444938" cy="2643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ВЫПОЛНЕН ПРИ СБРОСЕ ВОДЫ СВЫШЕ 1300 м/с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724128" y="4461304"/>
            <a:ext cx="936104" cy="168208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 Васильевский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467649"/>
              </p:ext>
            </p:extLst>
          </p:nvPr>
        </p:nvGraphicFramePr>
        <p:xfrm>
          <a:off x="5724128" y="4629512"/>
          <a:ext cx="9361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4283968" y="4581128"/>
            <a:ext cx="936104" cy="168776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 </a:t>
            </a:r>
            <a:r>
              <a:rPr lang="ru-RU" sz="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Екатериновский</a:t>
            </a:r>
            <a:endParaRPr 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07670"/>
              </p:ext>
            </p:extLst>
          </p:nvPr>
        </p:nvGraphicFramePr>
        <p:xfrm>
          <a:off x="4283968" y="4749904"/>
          <a:ext cx="9361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2771800" y="4945913"/>
            <a:ext cx="936104" cy="168208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Федоровская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339207"/>
              </p:ext>
            </p:extLst>
          </p:nvPr>
        </p:nvGraphicFramePr>
        <p:xfrm>
          <a:off x="2770813" y="5134136"/>
          <a:ext cx="9361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616EBECF-C9A9-4D1B-B605-9F13DA62AD70}"/>
              </a:ext>
            </a:extLst>
          </p:cNvPr>
          <p:cNvSpPr/>
          <p:nvPr/>
        </p:nvSpPr>
        <p:spPr>
          <a:xfrm>
            <a:off x="17922" y="2865698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по водохранилищу</a:t>
            </a:r>
            <a:b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на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апреля </a:t>
            </a: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" y="3121250"/>
            <a:ext cx="2441528" cy="154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E:\!!!!!!!ОММиОППМ\погода соч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559" y="896884"/>
            <a:ext cx="2424875" cy="14900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11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5"/>
            <a:ext cx="9144000" cy="621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64611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МОДЕЛЬ ПОДТОПЛЕНИЯ МУНИЦИПАЛЬНОГО ОБРАЗОВАНИЯ ПРИМОРСКО-АХТАРСКИЙ РАЙОН</a:t>
            </a:r>
            <a:br>
              <a:rPr lang="ru-RU" altLang="ru-RU" dirty="0"/>
            </a:br>
            <a:r>
              <a:rPr lang="ru-RU" altLang="ru-RU" dirty="0"/>
              <a:t>КРАСНОДАРСКОГО КРАЯ ВСЛЕДСТВИЕ УВЕЛИЧЕНИЯ СБРОСА С КРАСНОДАРСКОГО ВОДОХРАНИЛИЩА</a:t>
            </a:r>
          </a:p>
        </p:txBody>
      </p:sp>
      <p:pic>
        <p:nvPicPr>
          <p:cNvPr id="4" name="Приморско-Ахтарский район.wmv">
            <a:hlinkClick r:id="" action="ppaction://media"/>
            <a:extLst>
              <a:ext uri="{FF2B5EF4-FFF2-40B4-BE49-F238E27FC236}">
                <a16:creationId xmlns:a16="http://schemas.microsoft.com/office/drawing/2014/main" xmlns="" id="{9137C9F4-665B-45D2-8E56-8005D1BB65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5" y="4697259"/>
            <a:ext cx="2444939" cy="179665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7A5D03B-7103-4B93-8E84-49D13ED77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1843"/>
            <a:ext cx="2448677" cy="17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5AB054-7485-482D-AFD4-32BD21F502CC}"/>
              </a:ext>
            </a:extLst>
          </p:cNvPr>
          <p:cNvSpPr txBox="1"/>
          <p:nvPr/>
        </p:nvSpPr>
        <p:spPr>
          <a:xfrm>
            <a:off x="3419872" y="764704"/>
            <a:ext cx="2520280" cy="26435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err="1"/>
              <a:t>Приморско-Ахтарский</a:t>
            </a:r>
            <a:r>
              <a:rPr lang="ru-RU" sz="1200" dirty="0"/>
              <a:t> район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F4F59D5-A823-4D91-B5C3-12C2EA92E939}"/>
              </a:ext>
            </a:extLst>
          </p:cNvPr>
          <p:cNvSpPr/>
          <p:nvPr/>
        </p:nvSpPr>
        <p:spPr>
          <a:xfrm>
            <a:off x="15398" y="2387618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7108959-A0F7-4320-939F-A84C9553EA9C}"/>
              </a:ext>
            </a:extLst>
          </p:cNvPr>
          <p:cNvSpPr/>
          <p:nvPr/>
        </p:nvSpPr>
        <p:spPr>
          <a:xfrm>
            <a:off x="20394" y="658772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E8A7F7A-F018-475D-A8BE-61B8684972B6}"/>
              </a:ext>
            </a:extLst>
          </p:cNvPr>
          <p:cNvSpPr/>
          <p:nvPr/>
        </p:nvSpPr>
        <p:spPr>
          <a:xfrm>
            <a:off x="3739" y="4430377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7E4E4B2B-C3E9-4B9D-9BD1-BB2B8A78CEC6}"/>
              </a:ext>
            </a:extLst>
          </p:cNvPr>
          <p:cNvGrpSpPr/>
          <p:nvPr/>
        </p:nvGrpSpPr>
        <p:grpSpPr>
          <a:xfrm>
            <a:off x="7913611" y="6211035"/>
            <a:ext cx="1230389" cy="438856"/>
            <a:chOff x="7944879" y="6320875"/>
            <a:chExt cx="1230389" cy="438856"/>
          </a:xfrm>
        </p:grpSpPr>
        <p:sp>
          <p:nvSpPr>
            <p:cNvPr id="12" name="Rectangle 93">
              <a:extLst>
                <a:ext uri="{FF2B5EF4-FFF2-40B4-BE49-F238E27FC236}">
                  <a16:creationId xmlns:a16="http://schemas.microsoft.com/office/drawing/2014/main" xmlns="" id="{35B0B5C7-1F33-4891-8F16-69576F9D9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351447">
                <a:defRPr/>
              </a:pPr>
              <a:endParaRPr lang="ru-RU" altLang="ru-RU" sz="689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 Box 97">
              <a:extLst>
                <a:ext uri="{FF2B5EF4-FFF2-40B4-BE49-F238E27FC236}">
                  <a16:creationId xmlns:a16="http://schemas.microsoft.com/office/drawing/2014/main" xmlns="" id="{64933373-B003-43E1-95AE-460DD30A8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4" name="Полилиния 57">
              <a:extLst>
                <a:ext uri="{FF2B5EF4-FFF2-40B4-BE49-F238E27FC236}">
                  <a16:creationId xmlns:a16="http://schemas.microsoft.com/office/drawing/2014/main" xmlns="" id="{C85B8617-22D6-41E3-98F8-0222CF1FEB3C}"/>
                </a:ext>
              </a:extLst>
            </p:cNvPr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2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97">
              <a:extLst>
                <a:ext uri="{FF2B5EF4-FFF2-40B4-BE49-F238E27FC236}">
                  <a16:creationId xmlns:a16="http://schemas.microsoft.com/office/drawing/2014/main" xmlns="" id="{8CB53B11-D5F7-4089-8932-BAC5731083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4871CF3-C9D2-4B56-BE9A-BEE116721D19}"/>
              </a:ext>
            </a:extLst>
          </p:cNvPr>
          <p:cNvSpPr/>
          <p:nvPr/>
        </p:nvSpPr>
        <p:spPr>
          <a:xfrm>
            <a:off x="3495214" y="1051654"/>
            <a:ext cx="2444938" cy="2643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ВЫПОЛНЕН ПРИ СБРОСЕ ВОДЫ СВЫШЕ 1300 м/с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514144"/>
              </p:ext>
            </p:extLst>
          </p:nvPr>
        </p:nvGraphicFramePr>
        <p:xfrm>
          <a:off x="7050823" y="2789440"/>
          <a:ext cx="2016224" cy="76752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97058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919166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</a:tblGrid>
              <a:tr h="383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населенных пунктов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 в зоне возможного подтопления (людей)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Чебургольская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535(2444)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Протоцкие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231(1443)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Водный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(172)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616EBECF-C9A9-4D1B-B605-9F13DA62AD70}"/>
              </a:ext>
            </a:extLst>
          </p:cNvPr>
          <p:cNvSpPr/>
          <p:nvPr/>
        </p:nvSpPr>
        <p:spPr>
          <a:xfrm>
            <a:off x="6699062" y="658772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по водохранилищу</a:t>
            </a:r>
            <a:b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на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апреля </a:t>
            </a: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847" y="898109"/>
            <a:ext cx="2441528" cy="154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E:\!!!!!!!ОММиОППМ\погода соч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2" y="896884"/>
            <a:ext cx="2424875" cy="14900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1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6" y="646114"/>
            <a:ext cx="9109844" cy="621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64611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МОДЕЛЬ ПОДТОПЛЕНИЯ МУНИЦИПАЛЬНОГО ОБРАЗОВАНИЯ СЛАВЯНСКИЙ РАЙОН</a:t>
            </a:r>
            <a:br>
              <a:rPr lang="ru-RU" altLang="ru-RU" dirty="0"/>
            </a:br>
            <a:r>
              <a:rPr lang="ru-RU" altLang="ru-RU" dirty="0"/>
              <a:t>КРАСНОДАРСКОГО КРАЯ ВСЛЕДСТВИЕ УВЕЛИЧЕНИЯ СБРОСА С КРАСНОДАРСКОГО ВОДОХРАНИЛИЩА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D09E738-6327-454F-A3A4-D962BB0D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" y="2637950"/>
            <a:ext cx="2444938" cy="174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лавянский район (1).wmv">
            <a:hlinkClick r:id="" action="ppaction://media"/>
            <a:extLst>
              <a:ext uri="{FF2B5EF4-FFF2-40B4-BE49-F238E27FC236}">
                <a16:creationId xmlns:a16="http://schemas.microsoft.com/office/drawing/2014/main" xmlns="" id="{B24C065A-5DFF-4AEA-9CAC-C3A6B17FF7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56" y="4711509"/>
            <a:ext cx="2444939" cy="18144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F69783-B495-483B-BD05-D1F4B15B0111}"/>
              </a:ext>
            </a:extLst>
          </p:cNvPr>
          <p:cNvSpPr txBox="1"/>
          <p:nvPr/>
        </p:nvSpPr>
        <p:spPr>
          <a:xfrm>
            <a:off x="2915816" y="646114"/>
            <a:ext cx="1800200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/>
              <a:t>Славянский район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A6CE09C-B2DC-48F1-A443-75CEF2A99266}"/>
              </a:ext>
            </a:extLst>
          </p:cNvPr>
          <p:cNvSpPr/>
          <p:nvPr/>
        </p:nvSpPr>
        <p:spPr>
          <a:xfrm>
            <a:off x="15398" y="2387618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E693B1D-C2C9-4BBB-8372-CCB5C0C0126F}"/>
              </a:ext>
            </a:extLst>
          </p:cNvPr>
          <p:cNvSpPr/>
          <p:nvPr/>
        </p:nvSpPr>
        <p:spPr>
          <a:xfrm>
            <a:off x="20394" y="658772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B6E2519-B1CF-4F31-A1AD-757F18FF669C}"/>
              </a:ext>
            </a:extLst>
          </p:cNvPr>
          <p:cNvSpPr/>
          <p:nvPr/>
        </p:nvSpPr>
        <p:spPr>
          <a:xfrm>
            <a:off x="3739" y="4430377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82C02BFB-A0B0-4C6B-B9F4-FDCF2BC5F726}"/>
              </a:ext>
            </a:extLst>
          </p:cNvPr>
          <p:cNvGrpSpPr/>
          <p:nvPr/>
        </p:nvGrpSpPr>
        <p:grpSpPr>
          <a:xfrm>
            <a:off x="7524328" y="6306517"/>
            <a:ext cx="1230389" cy="438856"/>
            <a:chOff x="7944879" y="6320875"/>
            <a:chExt cx="1230389" cy="438856"/>
          </a:xfrm>
        </p:grpSpPr>
        <p:sp>
          <p:nvSpPr>
            <p:cNvPr id="18" name="Rectangle 93">
              <a:extLst>
                <a:ext uri="{FF2B5EF4-FFF2-40B4-BE49-F238E27FC236}">
                  <a16:creationId xmlns:a16="http://schemas.microsoft.com/office/drawing/2014/main" xmlns="" id="{44DEAE66-1E08-47A7-892A-58F043BB0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351447">
                <a:defRPr/>
              </a:pPr>
              <a:endParaRPr lang="ru-RU" altLang="ru-RU" sz="689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97">
              <a:extLst>
                <a:ext uri="{FF2B5EF4-FFF2-40B4-BE49-F238E27FC236}">
                  <a16:creationId xmlns:a16="http://schemas.microsoft.com/office/drawing/2014/main" xmlns="" id="{E4893205-B5F0-421B-9434-A9FB5317D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0" name="Полилиния 57">
              <a:extLst>
                <a:ext uri="{FF2B5EF4-FFF2-40B4-BE49-F238E27FC236}">
                  <a16:creationId xmlns:a16="http://schemas.microsoft.com/office/drawing/2014/main" xmlns="" id="{EF3AD6BF-8AEC-470D-BCDB-69778AF6FB92}"/>
                </a:ext>
              </a:extLst>
            </p:cNvPr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2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 Box 97">
              <a:extLst>
                <a:ext uri="{FF2B5EF4-FFF2-40B4-BE49-F238E27FC236}">
                  <a16:creationId xmlns:a16="http://schemas.microsoft.com/office/drawing/2014/main" xmlns="" id="{39CC6F53-1C74-4CCE-9AED-C28A5F0C5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13E16556-C233-4326-B1A8-772FF1469571}"/>
              </a:ext>
            </a:extLst>
          </p:cNvPr>
          <p:cNvSpPr/>
          <p:nvPr/>
        </p:nvSpPr>
        <p:spPr>
          <a:xfrm>
            <a:off x="6663151" y="2636912"/>
            <a:ext cx="2444938" cy="2643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ВЫПОЛНЕН ПРИ СБРОСЕ ВОДЫ СВЫШЕ 1300 м/с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460663"/>
              </p:ext>
            </p:extLst>
          </p:nvPr>
        </p:nvGraphicFramePr>
        <p:xfrm>
          <a:off x="7075094" y="2996952"/>
          <a:ext cx="2016224" cy="1535053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97058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919166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</a:tblGrid>
              <a:tr h="383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населенных пунктов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 в зоне возможного подтопления (людей)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</a:t>
                      </a:r>
                      <a:r>
                        <a:rPr lang="ru-RU" sz="7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Урма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(65)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Ханьков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(174)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Маевский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r>
                        <a:rPr lang="ru-RU" sz="7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(820)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Колесников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(102)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Сербин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 (880)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Троицкий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(235)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Прикубанский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673 (2213)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Шапарской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(115)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Ачуево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(115)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616EBECF-C9A9-4D1B-B605-9F13DA62AD70}"/>
              </a:ext>
            </a:extLst>
          </p:cNvPr>
          <p:cNvSpPr/>
          <p:nvPr/>
        </p:nvSpPr>
        <p:spPr>
          <a:xfrm>
            <a:off x="6663151" y="658384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по водохранилищу</a:t>
            </a:r>
            <a:b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на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апреля </a:t>
            </a: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51" y="909104"/>
            <a:ext cx="2441528" cy="154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E:\!!!!!!!ОММиОППМ\погода соч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" y="896884"/>
            <a:ext cx="2424875" cy="14900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1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4" t="13315"/>
          <a:stretch/>
        </p:blipFill>
        <p:spPr bwMode="auto">
          <a:xfrm>
            <a:off x="0" y="646114"/>
            <a:ext cx="9144000" cy="621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64611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МОДЕЛЬ ПОДТОПЛЕНИЯ МУНИЦИПАЛЬНОГО ОБРАЗОВАНИЯ ТЕМРЮКСКИЙ РАЙОН</a:t>
            </a:r>
            <a:br>
              <a:rPr lang="ru-RU" altLang="ru-RU" dirty="0"/>
            </a:br>
            <a:r>
              <a:rPr lang="ru-RU" altLang="ru-RU" dirty="0"/>
              <a:t>КРАСНОДАРСКОГО КРАЯ ВСЛЕДСТВИЕ УВЕЛИЧЕНИЯ СБРОСА С КРАСНОДАРСКОГО ВОДОХРАНИЛИЩА</a:t>
            </a:r>
          </a:p>
        </p:txBody>
      </p:sp>
      <p:pic>
        <p:nvPicPr>
          <p:cNvPr id="4" name="Темрюкский район.wmv">
            <a:hlinkClick r:id="" action="ppaction://media"/>
            <a:extLst>
              <a:ext uri="{FF2B5EF4-FFF2-40B4-BE49-F238E27FC236}">
                <a16:creationId xmlns:a16="http://schemas.microsoft.com/office/drawing/2014/main" xmlns="" id="{E201B341-C59B-4B90-90E5-41A62C517F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28" y="5225733"/>
            <a:ext cx="2427747" cy="1580174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0D482BAD-03DF-4B89-9622-63494B065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4" y="3593553"/>
            <a:ext cx="2408645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7E806A7C-8E0B-4540-BDB1-579EB0E0B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6705"/>
            <a:ext cx="29051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65A907-A197-4A92-A272-8A141E6D074A}"/>
              </a:ext>
            </a:extLst>
          </p:cNvPr>
          <p:cNvSpPr txBox="1"/>
          <p:nvPr/>
        </p:nvSpPr>
        <p:spPr>
          <a:xfrm>
            <a:off x="3707904" y="872182"/>
            <a:ext cx="1728192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/>
              <a:t>Темрюкский район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53D4CC1-7960-4BAC-83D7-70B0AFA3354D}"/>
              </a:ext>
            </a:extLst>
          </p:cNvPr>
          <p:cNvSpPr/>
          <p:nvPr/>
        </p:nvSpPr>
        <p:spPr>
          <a:xfrm>
            <a:off x="6462" y="3329525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6349A3A-3707-42C3-A16B-F5561FF0CCFC}"/>
              </a:ext>
            </a:extLst>
          </p:cNvPr>
          <p:cNvSpPr/>
          <p:nvPr/>
        </p:nvSpPr>
        <p:spPr>
          <a:xfrm>
            <a:off x="6719125" y="673540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708CA90-0167-4538-A8A4-D9F12562464A}"/>
              </a:ext>
            </a:extLst>
          </p:cNvPr>
          <p:cNvSpPr/>
          <p:nvPr/>
        </p:nvSpPr>
        <p:spPr>
          <a:xfrm>
            <a:off x="16828" y="4961705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3B9AB916-385F-4718-A05E-6C8ABADDBBB4}"/>
              </a:ext>
            </a:extLst>
          </p:cNvPr>
          <p:cNvGrpSpPr/>
          <p:nvPr/>
        </p:nvGrpSpPr>
        <p:grpSpPr>
          <a:xfrm>
            <a:off x="7912378" y="6357347"/>
            <a:ext cx="1230389" cy="438856"/>
            <a:chOff x="7944879" y="6320875"/>
            <a:chExt cx="1230389" cy="438856"/>
          </a:xfrm>
        </p:grpSpPr>
        <p:sp>
          <p:nvSpPr>
            <p:cNvPr id="14" name="Rectangle 93">
              <a:extLst>
                <a:ext uri="{FF2B5EF4-FFF2-40B4-BE49-F238E27FC236}">
                  <a16:creationId xmlns:a16="http://schemas.microsoft.com/office/drawing/2014/main" xmlns="" id="{84118AF7-41FE-48F0-836C-1FA01F2F8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351447">
                <a:defRPr/>
              </a:pPr>
              <a:endParaRPr lang="ru-RU" altLang="ru-RU" sz="689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97">
              <a:extLst>
                <a:ext uri="{FF2B5EF4-FFF2-40B4-BE49-F238E27FC236}">
                  <a16:creationId xmlns:a16="http://schemas.microsoft.com/office/drawing/2014/main" xmlns="" id="{EA9C9A43-0A1A-417D-99EE-B3C16F611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6" name="Полилиния 57">
              <a:extLst>
                <a:ext uri="{FF2B5EF4-FFF2-40B4-BE49-F238E27FC236}">
                  <a16:creationId xmlns:a16="http://schemas.microsoft.com/office/drawing/2014/main" xmlns="" id="{F2888A38-322C-4108-B4D7-E526178C6439}"/>
                </a:ext>
              </a:extLst>
            </p:cNvPr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2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97">
              <a:extLst>
                <a:ext uri="{FF2B5EF4-FFF2-40B4-BE49-F238E27FC236}">
                  <a16:creationId xmlns:a16="http://schemas.microsoft.com/office/drawing/2014/main" xmlns="" id="{84E8F45E-6BAC-4405-878D-BD0FB1A028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96E40684-6D56-459A-8A89-ABDAA3A8F2EF}"/>
              </a:ext>
            </a:extLst>
          </p:cNvPr>
          <p:cNvSpPr/>
          <p:nvPr/>
        </p:nvSpPr>
        <p:spPr>
          <a:xfrm>
            <a:off x="3419872" y="1261206"/>
            <a:ext cx="2444938" cy="2643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ВЫПОЛНЕН ПРИ СБРОСЕ ВОДЫ СВЫШЕ 1300 м/с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273074"/>
              </p:ext>
            </p:extLst>
          </p:nvPr>
        </p:nvGraphicFramePr>
        <p:xfrm>
          <a:off x="5076056" y="5973841"/>
          <a:ext cx="2016224" cy="76752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97058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919166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</a:tblGrid>
              <a:tr h="383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населенных пунктов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 в зоне возможного подтопления (людей)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Октябрьский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(142)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Орехов Кут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(5)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Красный Октябрь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(214)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616EBECF-C9A9-4D1B-B605-9F13DA62AD70}"/>
              </a:ext>
            </a:extLst>
          </p:cNvPr>
          <p:cNvSpPr/>
          <p:nvPr/>
        </p:nvSpPr>
        <p:spPr>
          <a:xfrm>
            <a:off x="2485435" y="4941803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по водохранилищу</a:t>
            </a:r>
            <a:b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на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апреля </a:t>
            </a: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435" y="5192135"/>
            <a:ext cx="2441528" cy="154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E:\!!!!!!!ОММиОППМ\погода сочи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559" y="896884"/>
            <a:ext cx="2424875" cy="14900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1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3560" r="12361"/>
          <a:stretch/>
        </p:blipFill>
        <p:spPr bwMode="auto">
          <a:xfrm>
            <a:off x="8260" y="646114"/>
            <a:ext cx="9135740" cy="621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64611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МОДЕЛЬ ПОДТОПЛЕНИЯ МУНИЦИПАЛЬНОГО ОБРАЗОВАНИЯ ПРИМОРСКО-АХТАРСКИЙ РАЙОН</a:t>
            </a:r>
            <a:br>
              <a:rPr lang="ru-RU" altLang="ru-RU" dirty="0"/>
            </a:br>
            <a:r>
              <a:rPr lang="ru-RU" altLang="ru-RU" dirty="0"/>
              <a:t>КРАСНОДАРСКОГО КРАЯ ВСЛЕДСТВИЕ УВЕЛИЧЕНИЯ СБРОСА С КРАСНОДАРСКОГО ВОДОХРАНИЛИЩА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85185F2-20C7-47DF-8DB5-9387A280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720" y="4988705"/>
            <a:ext cx="2424875" cy="179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Приморско-Ахтарский район.wmv">
            <a:hlinkClick r:id="" action="ppaction://media"/>
            <a:extLst>
              <a:ext uri="{FF2B5EF4-FFF2-40B4-BE49-F238E27FC236}">
                <a16:creationId xmlns:a16="http://schemas.microsoft.com/office/drawing/2014/main" xmlns="" id="{B0EC8DC4-95C7-47C2-A570-367A11D378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1" y="4988705"/>
            <a:ext cx="2453198" cy="17966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6A2D0C-7C2B-4115-8151-E47377F5105E}"/>
              </a:ext>
            </a:extLst>
          </p:cNvPr>
          <p:cNvSpPr txBox="1"/>
          <p:nvPr/>
        </p:nvSpPr>
        <p:spPr>
          <a:xfrm>
            <a:off x="3419872" y="764704"/>
            <a:ext cx="2520280" cy="26435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err="1"/>
              <a:t>Приморско-Ахтарский</a:t>
            </a:r>
            <a:r>
              <a:rPr lang="ru-RU" sz="1200" dirty="0"/>
              <a:t> район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0C3D89-FD8D-4F23-9540-48CA4AADFEE0}"/>
              </a:ext>
            </a:extLst>
          </p:cNvPr>
          <p:cNvSpPr/>
          <p:nvPr/>
        </p:nvSpPr>
        <p:spPr>
          <a:xfrm>
            <a:off x="2471948" y="4738373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3F39F84-774C-4F6D-B90F-B17A60B58949}"/>
              </a:ext>
            </a:extLst>
          </p:cNvPr>
          <p:cNvSpPr/>
          <p:nvPr/>
        </p:nvSpPr>
        <p:spPr>
          <a:xfrm>
            <a:off x="6719125" y="646114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BE801F0-050E-47D4-965F-FFCF1147FAE5}"/>
              </a:ext>
            </a:extLst>
          </p:cNvPr>
          <p:cNvSpPr/>
          <p:nvPr/>
        </p:nvSpPr>
        <p:spPr>
          <a:xfrm>
            <a:off x="8260" y="4738373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5C6A463E-A12D-4D5C-9372-8A5EBCA578FD}"/>
              </a:ext>
            </a:extLst>
          </p:cNvPr>
          <p:cNvGrpSpPr/>
          <p:nvPr/>
        </p:nvGrpSpPr>
        <p:grpSpPr>
          <a:xfrm>
            <a:off x="7905350" y="6338382"/>
            <a:ext cx="1230389" cy="438856"/>
            <a:chOff x="7944879" y="6320875"/>
            <a:chExt cx="1230389" cy="438856"/>
          </a:xfrm>
        </p:grpSpPr>
        <p:sp>
          <p:nvSpPr>
            <p:cNvPr id="14" name="Rectangle 93">
              <a:extLst>
                <a:ext uri="{FF2B5EF4-FFF2-40B4-BE49-F238E27FC236}">
                  <a16:creationId xmlns:a16="http://schemas.microsoft.com/office/drawing/2014/main" xmlns="" id="{417137CD-7B68-49A7-A4FE-BB5BE48A8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351447">
                <a:defRPr/>
              </a:pPr>
              <a:endParaRPr lang="ru-RU" altLang="ru-RU" sz="689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97">
              <a:extLst>
                <a:ext uri="{FF2B5EF4-FFF2-40B4-BE49-F238E27FC236}">
                  <a16:creationId xmlns:a16="http://schemas.microsoft.com/office/drawing/2014/main" xmlns="" id="{0D7F4D3D-7E29-4F34-946A-7BEDE63382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6" name="Полилиния 57">
              <a:extLst>
                <a:ext uri="{FF2B5EF4-FFF2-40B4-BE49-F238E27FC236}">
                  <a16:creationId xmlns:a16="http://schemas.microsoft.com/office/drawing/2014/main" xmlns="" id="{9D6B1765-41EA-4571-8300-A86368C43CE5}"/>
                </a:ext>
              </a:extLst>
            </p:cNvPr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2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97">
              <a:extLst>
                <a:ext uri="{FF2B5EF4-FFF2-40B4-BE49-F238E27FC236}">
                  <a16:creationId xmlns:a16="http://schemas.microsoft.com/office/drawing/2014/main" xmlns="" id="{F1B5106D-D32E-4CC4-89FD-131A452B08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616EBECF-C9A9-4D1B-B605-9F13DA62AD70}"/>
              </a:ext>
            </a:extLst>
          </p:cNvPr>
          <p:cNvSpPr/>
          <p:nvPr/>
        </p:nvSpPr>
        <p:spPr>
          <a:xfrm>
            <a:off x="17922" y="2865698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по водохранилищу</a:t>
            </a:r>
            <a:b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на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апреля </a:t>
            </a: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E79D0B9C-BE35-4774-8558-39171870935C}"/>
              </a:ext>
            </a:extLst>
          </p:cNvPr>
          <p:cNvSpPr/>
          <p:nvPr/>
        </p:nvSpPr>
        <p:spPr>
          <a:xfrm>
            <a:off x="3492921" y="1053718"/>
            <a:ext cx="2444938" cy="2643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ВЫПОЛНЕН ПРИ СБРОСЕ ВОДЫ СВЫШЕ 1300 м/с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330932"/>
              </p:ext>
            </p:extLst>
          </p:nvPr>
        </p:nvGraphicFramePr>
        <p:xfrm>
          <a:off x="2676273" y="3752057"/>
          <a:ext cx="2016224" cy="89544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97058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919166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</a:tblGrid>
              <a:tr h="383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населенных пунктов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 в зоне возможного подтопления (людей)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ст. Гривенская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(239)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Деревянковка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(101)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Голубая Нива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(221)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Слободка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(75)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" y="3116030"/>
            <a:ext cx="2441528" cy="154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E:\!!!!!!!ОММиОППМ\погода соч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559" y="896884"/>
            <a:ext cx="2424875" cy="14900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1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514</Words>
  <Application>Microsoft Office PowerPoint</Application>
  <PresentationFormat>Экран (4:3)</PresentationFormat>
  <Paragraphs>161</Paragraphs>
  <Slides>7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OMiP</dc:creator>
  <cp:lastModifiedBy>ARM_9</cp:lastModifiedBy>
  <cp:revision>16</cp:revision>
  <cp:lastPrinted>2021-04-16T13:28:11Z</cp:lastPrinted>
  <dcterms:created xsi:type="dcterms:W3CDTF">2021-04-16T10:57:54Z</dcterms:created>
  <dcterms:modified xsi:type="dcterms:W3CDTF">2021-04-27T11:21:26Z</dcterms:modified>
</cp:coreProperties>
</file>