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eg" ContentType="image/jpeg"/>
  <Default Extension="png" ContentType="image/png"/>
  <Override PartName="/ppt/presentation.xml" ContentType="application/vnd.openxmlformats-officedocument.presentationml.presentation.main+xml"/>
  <Override PartName="/ppt/slideMasters/slideMaster.xml" ContentType="application/vnd.openxmlformats-officedocument.presentationml.slideMaster+xml"/>
  <Override PartName="/ppt/slideLayouts/slideLayout.xml" ContentType="application/vnd.openxmlformats-officedocument.presentationml.slideLayout+xml"/>
  <Override PartName="/ppt/theme/theme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</Types>
</file>

<file path=_rels/.rels>&#65279;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p="http://schemas.openxmlformats.org/presentationml/2006/main" xmlns:a="http://schemas.openxmlformats.org/drawingml/2006/main" xmlns:r="http://schemas.openxmlformats.org/officeDocument/2006/relationships">
  <p:sldMasterIdLst>
    <p:sldMasterId id="2147483648" r:id="rId1"/>
  </p:sld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</p:sldIdLst>
  <p:sldSz cx="10722864" cy="7604760"/>
  <p:notesSz cx="6858000" cy="9144000"/>
</p:presentation>
</file>

<file path=ppt/presProps.xml><?xml version="1.0" encoding="utf-8"?>
<p:presentationPr xmlns:p="http://schemas.openxmlformats.org/presentationml/2006/main" xmlns:a="http://schemas.openxmlformats.org/drawingml/2006/main" xmlns:r="http://schemas.openxmlformats.org/officeDocument/2006/relationships">
</p:presentationPr>
</file>

<file path=ppt/tableStyles.xml><?xml version="1.0" encoding="utf-8"?>
<a:tblStyleLst xmlns:a="http://schemas.openxmlformats.org/drawingml/2006/main" def="{5C22544A-7EE6-4342-B048-85BDC9FD1C3A}">
</a:tblStyleLst>
</file>

<file path=ppt/_rels/presentation.xml.rels>&#65279;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.xml"/><Relationship Id="rId2" Type="http://schemas.openxmlformats.org/officeDocument/2006/relationships/theme" Target="theme/theme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Relationship Id="rId9" Type="http://schemas.openxmlformats.org/officeDocument/2006/relationships/slide" Target="slides/slide5.xml"/><Relationship Id="rId10" Type="http://schemas.openxmlformats.org/officeDocument/2006/relationships/slide" Target="slides/slide6.xml"/><Relationship Id="rId11" Type="http://schemas.openxmlformats.org/officeDocument/2006/relationships/slide" Target="slides/slide7.xml"/><Relationship Id="rId12" Type="http://schemas.openxmlformats.org/officeDocument/2006/relationships/slide" Target="slides/slide8.xml"/><Relationship Id="rId13" Type="http://schemas.openxmlformats.org/officeDocument/2006/relationships/slide" Target="slides/slide9.xml"/><Relationship Id="rId14" Type="http://schemas.openxmlformats.org/officeDocument/2006/relationships/slide" Target="slides/slide10.xml"/><Relationship Id="rId15" Type="http://schemas.openxmlformats.org/officeDocument/2006/relationships/slide" Target="slides/slide11.xml"/><Relationship Id="rId16" Type="http://schemas.openxmlformats.org/officeDocument/2006/relationships/slide" Target="slides/slide12.xml"/><Relationship Id="rId17" Type="http://schemas.openxmlformats.org/officeDocument/2006/relationships/slide" Target="slides/slide13.xml"/><Relationship Id="rId18" Type="http://schemas.openxmlformats.org/officeDocument/2006/relationships/slide" Target="slides/slide14.xml"/><Relationship Id="rId19" Type="http://schemas.openxmlformats.org/officeDocument/2006/relationships/slide" Target="slides/slide15.xml"/><Relationship Id="rId20" Type="http://schemas.openxmlformats.org/officeDocument/2006/relationships/slide" Target="slides/slide16.xml"/><Relationship Id="rId21" Type="http://schemas.openxmlformats.org/officeDocument/2006/relationships/slide" Target="slides/slide17.xml"/></Relationships>
</file>

<file path=ppt/slideLayouts/_rels/slideLayout.xml.rels>&#65279;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.xml"/></Relationships>
</file>

<file path=ppt/slideLayouts/slideLayout.xml><?xml version="1.0" encoding="utf-8"?>
<p:sldLayout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/>
    </p:spTree>
  </p:cSld>
  <p:clrMapOvr>
    <a:masterClrMapping/>
  </p:clrMapOvr>
</p:sldLayout>
</file>

<file path=ppt/slideMasters/_rels/slideMaster.xml.rels>&#65279;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.xml"/><Relationship Id="rId2" Type="http://schemas.openxmlformats.org/officeDocument/2006/relationships/theme" Target="../theme/theme.xml"/></Relationships>
</file>

<file path=ppt/slideMasters/slideMaster.xml><?xml version="1.0" encoding="utf-8"?>
<p:sldMaster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/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</p:sldMaster>
</file>

<file path=ppt/slides/_rels/slide1.xml.rels>&#65279;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.xml"/></Relationships>
</file>

<file path=ppt/slides/_rels/slide10.xml.rels>&#65279;<?xml version="1.0" encoding="UTF-8" standalone="yes"?>
<Relationships xmlns="http://schemas.openxmlformats.org/package/2006/relationships"><Relationship Id="rPictId0" Type="http://schemas.openxmlformats.org/officeDocument/2006/relationships/image" Target="../media/image7.jpeg"/><Relationship Id="rId1" Type="http://schemas.openxmlformats.org/officeDocument/2006/relationships/slideLayout" Target="../slideLayouts/slideLayout.xml"/></Relationships>
</file>

<file path=ppt/slides/_rels/slide11.xml.rels>&#65279;<?xml version="1.0" encoding="UTF-8" standalone="yes"?>
<Relationships xmlns="http://schemas.openxmlformats.org/package/2006/relationships"><Relationship Id="rPictId0" Type="http://schemas.openxmlformats.org/officeDocument/2006/relationships/image" Target="../media/image8.jpeg"/><Relationship Id="rId1" Type="http://schemas.openxmlformats.org/officeDocument/2006/relationships/slideLayout" Target="../slideLayouts/slideLayout.xml"/></Relationships>
</file>

<file path=ppt/slides/_rels/slide12.xml.rels>&#65279;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.xml"/></Relationships>
</file>

<file path=ppt/slides/_rels/slide13.xml.rels>&#65279;<?xml version="1.0" encoding="UTF-8" standalone="yes"?>
<Relationships xmlns="http://schemas.openxmlformats.org/package/2006/relationships"><Relationship Id="rPictId0" Type="http://schemas.openxmlformats.org/officeDocument/2006/relationships/image" Target="../media/image9.jpeg"/><Relationship Id="rId1" Type="http://schemas.openxmlformats.org/officeDocument/2006/relationships/slideLayout" Target="../slideLayouts/slideLayout.xml"/></Relationships>
</file>

<file path=ppt/slides/_rels/slide14.xml.rels>&#65279;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.xml"/></Relationships>
</file>

<file path=ppt/slides/_rels/slide15.xml.rels>&#65279;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.xml"/></Relationships>
</file>

<file path=ppt/slides/_rels/slide16.xml.rels>&#65279;<?xml version="1.0" encoding="UTF-8" standalone="yes"?>
<Relationships xmlns="http://schemas.openxmlformats.org/package/2006/relationships"><Relationship Id="rPictId0" Type="http://schemas.openxmlformats.org/officeDocument/2006/relationships/image" Target="../media/image10.jpeg"/><Relationship Id="rId1" Type="http://schemas.openxmlformats.org/officeDocument/2006/relationships/slideLayout" Target="../slideLayouts/slideLayout.xml"/></Relationships>
</file>

<file path=ppt/slides/_rels/slide17.xml.rels>&#65279;<?xml version="1.0" encoding="UTF-8" standalone="yes"?>
<Relationships xmlns="http://schemas.openxmlformats.org/package/2006/relationships"><Relationship Id="rPictId0" Type="http://schemas.openxmlformats.org/officeDocument/2006/relationships/image" Target="../media/image11.jpeg"/><Relationship Id="rId1" Type="http://schemas.openxmlformats.org/officeDocument/2006/relationships/slideLayout" Target="../slideLayouts/slideLayout.xml"/></Relationships>
</file>

<file path=ppt/slides/_rels/slide2.xml.rels>&#65279;<?xml version="1.0" encoding="UTF-8" standalone="yes"?>
<Relationships xmlns="http://schemas.openxmlformats.org/package/2006/relationships"><Relationship Id="rPictId0" Type="http://schemas.openxmlformats.org/officeDocument/2006/relationships/image" Target="../media/image1.jpeg"/><Relationship Id="rId1" Type="http://schemas.openxmlformats.org/officeDocument/2006/relationships/slideLayout" Target="../slideLayouts/slideLayout.xml"/></Relationships>
</file>

<file path=ppt/slides/_rels/slide3.xml.rels>&#65279;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.xml"/></Relationships>
</file>

<file path=ppt/slides/_rels/slide4.xml.rels>&#65279;<?xml version="1.0" encoding="UTF-8" standalone="yes"?>
<Relationships xmlns="http://schemas.openxmlformats.org/package/2006/relationships"><Relationship Id="rPictId0" Type="http://schemas.openxmlformats.org/officeDocument/2006/relationships/image" Target="../media/image2.jpeg"/><Relationship Id="rId1" Type="http://schemas.openxmlformats.org/officeDocument/2006/relationships/slideLayout" Target="../slideLayouts/slideLayout.xml"/></Relationships>
</file>

<file path=ppt/slides/_rels/slide5.xml.rels>&#65279;<?xml version="1.0" encoding="UTF-8" standalone="yes"?>
<Relationships xmlns="http://schemas.openxmlformats.org/package/2006/relationships"><Relationship Id="rPictId0" Type="http://schemas.openxmlformats.org/officeDocument/2006/relationships/image" Target="../media/image3.jpeg"/><Relationship Id="rId1" Type="http://schemas.openxmlformats.org/officeDocument/2006/relationships/slideLayout" Target="../slideLayouts/slideLayout.xml"/></Relationships>
</file>

<file path=ppt/slides/_rels/slide6.xml.rels>&#65279;<?xml version="1.0" encoding="UTF-8" standalone="yes"?>
<Relationships xmlns="http://schemas.openxmlformats.org/package/2006/relationships"><Relationship Id="rPictId0" Type="http://schemas.openxmlformats.org/officeDocument/2006/relationships/image" Target="../media/image4.jpeg"/><Relationship Id="rId1" Type="http://schemas.openxmlformats.org/officeDocument/2006/relationships/slideLayout" Target="../slideLayouts/slideLayout.xml"/></Relationships>
</file>

<file path=ppt/slides/_rels/slide7.xml.rels>&#65279;<?xml version="1.0" encoding="UTF-8" standalone="yes"?>
<Relationships xmlns="http://schemas.openxmlformats.org/package/2006/relationships"><Relationship Id="rPictId0" Type="http://schemas.openxmlformats.org/officeDocument/2006/relationships/image" Target="../media/image5.jpeg"/><Relationship Id="rId1" Type="http://schemas.openxmlformats.org/officeDocument/2006/relationships/slideLayout" Target="../slideLayouts/slideLayout.xml"/></Relationships>
</file>

<file path=ppt/slides/_rels/slide8.xml.rels>&#65279;<?xml version="1.0" encoding="UTF-8" standalone="yes"?>
<Relationships xmlns="http://schemas.openxmlformats.org/package/2006/relationships"><Relationship Id="rPictId0" Type="http://schemas.openxmlformats.org/officeDocument/2006/relationships/image" Target="../media/image6.jpeg"/><Relationship Id="rId1" Type="http://schemas.openxmlformats.org/officeDocument/2006/relationships/slideLayout" Target="../slideLayouts/slideLayout.xml"/></Relationships>
</file>

<file path=ppt/slides/_rels/slide9.xml.rels>&#65279;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.xml"/></Relationships>
</file>

<file path=ppt/slides/slide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2" name=""/>
          <p:cNvSpPr/>
          <p:nvPr/>
        </p:nvSpPr>
        <p:spPr>
          <a:xfrm>
            <a:off x="7388352" y="798576"/>
            <a:ext cx="621792" cy="256032"/>
          </a:xfrm>
          <a:prstGeom prst="rect">
            <a:avLst/>
          </a:prstGeom>
          <a:solidFill>
            <a:srgbClr val="0D4559"/>
          </a:solidFill>
        </p:spPr>
        <p:txBody>
          <a:bodyPr lIns="0" tIns="0" rIns="0" bIns="0" wrap="none">
            <a:noAutofit/>
          </a:bodyPr>
          <a:p>
            <a:pPr indent="0"/>
            <a:r>
              <a:rPr lang="ru" b="1" sz="2100" spc="-50">
                <a:solidFill>
                  <a:srgbClr val="FFFFFF"/>
                </a:solidFill>
                <a:latin typeface="Corbel"/>
              </a:rPr>
              <a:t>АСИ</a:t>
            </a:r>
          </a:p>
        </p:txBody>
      </p:sp>
      <p:sp>
        <p:nvSpPr>
          <p:cNvPr id="3" name=""/>
          <p:cNvSpPr/>
          <p:nvPr/>
        </p:nvSpPr>
        <p:spPr>
          <a:xfrm>
            <a:off x="8071104" y="835152"/>
            <a:ext cx="603504" cy="225552"/>
          </a:xfrm>
          <a:prstGeom prst="rect">
            <a:avLst/>
          </a:prstGeom>
          <a:solidFill>
            <a:srgbClr val="0D4559"/>
          </a:solidFill>
        </p:spPr>
        <p:txBody>
          <a:bodyPr lIns="0" tIns="0" rIns="0" bIns="0">
            <a:noAutofit/>
          </a:bodyPr>
          <a:p>
            <a:pPr indent="0">
              <a:lnSpc>
                <a:spcPts val="552"/>
              </a:lnSpc>
            </a:pPr>
            <a:r>
              <a:rPr lang="ru" sz="600">
                <a:solidFill>
                  <a:srgbClr val="8BC9D2"/>
                </a:solidFill>
                <a:latin typeface="Corbel"/>
              </a:rPr>
              <a:t>Национальная</a:t>
            </a:r>
          </a:p>
          <a:p>
            <a:pPr indent="0">
              <a:lnSpc>
                <a:spcPts val="552"/>
              </a:lnSpc>
            </a:pPr>
            <a:r>
              <a:rPr lang="ru" sz="600" spc="-50">
                <a:solidFill>
                  <a:srgbClr val="8BC9D2"/>
                </a:solidFill>
                <a:latin typeface="Corbel"/>
              </a:rPr>
              <a:t>Социальная</a:t>
            </a:r>
          </a:p>
          <a:p>
            <a:pPr indent="0">
              <a:lnSpc>
                <a:spcPts val="552"/>
              </a:lnSpc>
            </a:pPr>
            <a:r>
              <a:rPr lang="ru" sz="600">
                <a:solidFill>
                  <a:srgbClr val="8BC9D2"/>
                </a:solidFill>
                <a:latin typeface="Corbel"/>
              </a:rPr>
              <a:t>Инициатива</a:t>
            </a:r>
          </a:p>
        </p:txBody>
      </p:sp>
      <p:sp>
        <p:nvSpPr>
          <p:cNvPr id="4" name=""/>
          <p:cNvSpPr/>
          <p:nvPr/>
        </p:nvSpPr>
        <p:spPr>
          <a:xfrm>
            <a:off x="9265920" y="829056"/>
            <a:ext cx="774192" cy="237744"/>
          </a:xfrm>
          <a:prstGeom prst="rect">
            <a:avLst/>
          </a:prstGeom>
          <a:solidFill>
            <a:srgbClr val="0D4559"/>
          </a:solidFill>
        </p:spPr>
        <p:txBody>
          <a:bodyPr lIns="0" tIns="0" rIns="0" bIns="0">
            <a:noAutofit/>
          </a:bodyPr>
          <a:p>
            <a:pPr algn="just" indent="0">
              <a:lnSpc>
                <a:spcPts val="936"/>
              </a:lnSpc>
            </a:pPr>
            <a:r>
              <a:rPr lang="ru" sz="1050">
                <a:solidFill>
                  <a:srgbClr val="FFFFFF"/>
                </a:solidFill>
                <a:latin typeface="Lucida Sans Unicode"/>
              </a:rPr>
              <a:t>открыто для всех</a:t>
            </a:r>
          </a:p>
        </p:txBody>
      </p:sp>
      <p:sp>
        <p:nvSpPr>
          <p:cNvPr id="5" name=""/>
          <p:cNvSpPr/>
          <p:nvPr/>
        </p:nvSpPr>
        <p:spPr>
          <a:xfrm>
            <a:off x="914400" y="2505456"/>
            <a:ext cx="8375904" cy="2438400"/>
          </a:xfrm>
          <a:prstGeom prst="rect">
            <a:avLst/>
          </a:prstGeom>
          <a:solidFill>
            <a:srgbClr val="40B3A4"/>
          </a:solidFill>
        </p:spPr>
        <p:txBody>
          <a:bodyPr lIns="0" tIns="0" rIns="0" bIns="0">
            <a:noAutofit/>
          </a:bodyPr>
          <a:p>
            <a:pPr indent="0">
              <a:spcAft>
                <a:spcPts val="1050"/>
              </a:spcAft>
            </a:pPr>
            <a:r>
              <a:rPr lang="ru" sz="6300" spc="-50">
                <a:solidFill>
                  <a:srgbClr val="FFFFFF"/>
                </a:solidFill>
                <a:latin typeface="Lucida Sans Unicode"/>
              </a:rPr>
              <a:t>Проект</a:t>
            </a:r>
          </a:p>
          <a:p>
            <a:pPr indent="0">
              <a:spcAft>
                <a:spcPts val="2310"/>
              </a:spcAft>
            </a:pPr>
            <a:r>
              <a:rPr lang="ru" sz="6300" spc="-50">
                <a:solidFill>
                  <a:srgbClr val="FFFFFF"/>
                </a:solidFill>
                <a:latin typeface="Lucida Sans Unicode"/>
              </a:rPr>
              <a:t>«Открыто для всех»</a:t>
            </a:r>
          </a:p>
          <a:p>
            <a:pPr indent="0">
              <a:spcAft>
                <a:spcPts val="8820"/>
              </a:spcAft>
            </a:pPr>
            <a:r>
              <a:rPr lang="ru" b="1" sz="3500" spc="-50">
                <a:solidFill>
                  <a:srgbClr val="FFFFFF"/>
                </a:solidFill>
                <a:latin typeface="Lucida Sans Unicode"/>
              </a:rPr>
              <a:t>Сообщество инклюзивного бизнеса</a:t>
            </a:r>
          </a:p>
        </p:txBody>
      </p:sp>
      <p:sp>
        <p:nvSpPr>
          <p:cNvPr id="6" name=""/>
          <p:cNvSpPr/>
          <p:nvPr/>
        </p:nvSpPr>
        <p:spPr>
          <a:xfrm>
            <a:off x="9015984" y="6382512"/>
            <a:ext cx="1024128" cy="566928"/>
          </a:xfrm>
          <a:prstGeom prst="rect">
            <a:avLst/>
          </a:prstGeom>
          <a:solidFill>
            <a:srgbClr val="067A92"/>
          </a:solidFill>
        </p:spPr>
        <p:txBody>
          <a:bodyPr lIns="0" tIns="0" rIns="0" bIns="0" wrap="none">
            <a:noAutofit/>
          </a:bodyPr>
          <a:p>
            <a:pPr algn="r" indent="0">
              <a:spcBef>
                <a:spcPts val="8820"/>
              </a:spcBef>
            </a:pPr>
            <a:r>
              <a:rPr lang="ru" b="1" sz="3500" spc="-50">
                <a:solidFill>
                  <a:srgbClr val="33B7CB"/>
                </a:solidFill>
                <a:latin typeface="Lucida Sans Unicode"/>
              </a:rPr>
              <a:t>► </a:t>
            </a:r>
            <a:r>
              <a:rPr lang="ru" b="1" sz="3500" spc="-50">
                <a:solidFill>
                  <a:srgbClr val="8BC9D2"/>
                </a:solidFill>
                <a:latin typeface="Lucida Sans Unicode"/>
              </a:rPr>
              <a:t>►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0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"/>
          <p:cNvPicPr>
            <a:picLocks noChangeAspect="1"/>
          </p:cNvPicPr>
          <p:nvPr/>
        </p:nvPicPr>
        <p:blipFill>
          <a:blip r:embed="rPictId0"/>
          <a:stretch>
            <a:fillRect/>
          </a:stretch>
        </p:blipFill>
        <p:spPr>
          <a:xfrm>
            <a:off x="0" y="0"/>
            <a:ext cx="10692384" cy="7559040"/>
          </a:xfrm>
          <a:prstGeom prst="rect">
            <a:avLst/>
          </a:prstGeom>
        </p:spPr>
      </p:pic>
      <p:sp>
        <p:nvSpPr>
          <p:cNvPr id="3" name=""/>
          <p:cNvSpPr/>
          <p:nvPr/>
        </p:nvSpPr>
        <p:spPr>
          <a:xfrm>
            <a:off x="329184" y="411480"/>
            <a:ext cx="5510784" cy="929640"/>
          </a:xfrm>
          <a:prstGeom prst="rect">
            <a:avLst/>
          </a:prstGeom>
        </p:spPr>
        <p:txBody>
          <a:bodyPr lIns="0" tIns="0" rIns="0" bIns="0">
            <a:noAutofit/>
          </a:bodyPr>
          <a:p>
            <a:pPr indent="0">
              <a:lnSpc>
                <a:spcPts val="2448"/>
              </a:lnSpc>
            </a:pPr>
            <a:r>
              <a:rPr lang="ru" b="1" sz="2200">
                <a:solidFill>
                  <a:srgbClr val="FFFFFF"/>
                </a:solidFill>
                <a:latin typeface="Lucida Sans Unicode"/>
              </a:rPr>
              <a:t>Церемония награждения Всероссийского отбора инклюзивных практик «Открыто для всех»</a:t>
            </a:r>
          </a:p>
        </p:txBody>
      </p:sp>
      <p:sp>
        <p:nvSpPr>
          <p:cNvPr id="4" name=""/>
          <p:cNvSpPr/>
          <p:nvPr/>
        </p:nvSpPr>
        <p:spPr>
          <a:xfrm>
            <a:off x="8083296" y="838200"/>
            <a:ext cx="542544" cy="237744"/>
          </a:xfrm>
          <a:prstGeom prst="rect">
            <a:avLst/>
          </a:prstGeom>
        </p:spPr>
        <p:txBody>
          <a:bodyPr lIns="0" tIns="0" rIns="0" bIns="0">
            <a:noAutofit/>
          </a:bodyPr>
          <a:p>
            <a:pPr indent="0">
              <a:lnSpc>
                <a:spcPts val="552"/>
              </a:lnSpc>
            </a:pPr>
            <a:r>
              <a:rPr lang="ru" sz="600">
                <a:solidFill>
                  <a:srgbClr val="8BC9D2"/>
                </a:solidFill>
                <a:latin typeface="Corbel"/>
              </a:rPr>
              <a:t>Национальная</a:t>
            </a:r>
          </a:p>
          <a:p>
            <a:pPr indent="0">
              <a:lnSpc>
                <a:spcPts val="552"/>
              </a:lnSpc>
            </a:pPr>
            <a:r>
              <a:rPr lang="ru" sz="600">
                <a:solidFill>
                  <a:srgbClr val="8BC9D2"/>
                </a:solidFill>
                <a:latin typeface="Corbel"/>
              </a:rPr>
              <a:t>Социальная</a:t>
            </a:r>
          </a:p>
          <a:p>
            <a:pPr indent="0">
              <a:lnSpc>
                <a:spcPts val="552"/>
              </a:lnSpc>
            </a:pPr>
            <a:r>
              <a:rPr lang="ru" sz="750">
                <a:solidFill>
                  <a:srgbClr val="8BC9D2"/>
                </a:solidFill>
                <a:latin typeface="Lucida Sans Unicode"/>
              </a:rPr>
              <a:t>Инициатива</a:t>
            </a:r>
          </a:p>
        </p:txBody>
      </p:sp>
      <p:sp>
        <p:nvSpPr>
          <p:cNvPr id="5" name=""/>
          <p:cNvSpPr/>
          <p:nvPr/>
        </p:nvSpPr>
        <p:spPr>
          <a:xfrm>
            <a:off x="9284208" y="838200"/>
            <a:ext cx="707136" cy="252984"/>
          </a:xfrm>
          <a:prstGeom prst="rect">
            <a:avLst/>
          </a:prstGeom>
        </p:spPr>
        <p:txBody>
          <a:bodyPr lIns="0" tIns="0" rIns="0" bIns="0">
            <a:noAutofit/>
          </a:bodyPr>
          <a:p>
            <a:pPr indent="0">
              <a:lnSpc>
                <a:spcPts val="912"/>
              </a:lnSpc>
            </a:pPr>
            <a:r>
              <a:rPr lang="ru" sz="950" spc="50">
                <a:solidFill>
                  <a:srgbClr val="FFFFFF"/>
                </a:solidFill>
                <a:latin typeface="Lucida Sans Unicode"/>
              </a:rPr>
              <a:t>открыто</a:t>
            </a:r>
          </a:p>
          <a:p>
            <a:pPr indent="0">
              <a:lnSpc>
                <a:spcPts val="912"/>
              </a:lnSpc>
            </a:pPr>
            <a:r>
              <a:rPr lang="ru" sz="950" spc="50">
                <a:solidFill>
                  <a:srgbClr val="FFFFFF"/>
                </a:solidFill>
                <a:latin typeface="Lucida Sans Unicode"/>
              </a:rPr>
              <a:t>для всех</a:t>
            </a:r>
          </a:p>
        </p:txBody>
      </p:sp>
      <p:sp>
        <p:nvSpPr>
          <p:cNvPr id="6" name=""/>
          <p:cNvSpPr/>
          <p:nvPr/>
        </p:nvSpPr>
        <p:spPr>
          <a:xfrm>
            <a:off x="9192768" y="2036064"/>
            <a:ext cx="905256" cy="505968"/>
          </a:xfrm>
          <a:prstGeom prst="rect">
            <a:avLst/>
          </a:prstGeom>
        </p:spPr>
        <p:txBody>
          <a:bodyPr lIns="0" tIns="0" rIns="0" bIns="0">
            <a:noAutofit/>
          </a:bodyPr>
          <a:p>
            <a:pPr algn="just" indent="0">
              <a:lnSpc>
                <a:spcPts val="1464"/>
              </a:lnSpc>
            </a:pPr>
            <a:r>
              <a:rPr lang="ru" sz="1400">
                <a:solidFill>
                  <a:srgbClr val="C3F0FA"/>
                </a:solidFill>
                <a:latin typeface="Lucida Sans Unicode"/>
              </a:rPr>
              <a:t>ое меропр Открыто </a:t>
            </a:r>
            <a:r>
              <a:rPr lang="ru" sz="1400">
                <a:solidFill>
                  <a:srgbClr val="8BC9D2"/>
                </a:solidFill>
                <a:latin typeface="Lucida Sans Unicode"/>
              </a:rPr>
              <a:t>^иегичес!</a:t>
            </a:r>
          </a:p>
        </p:txBody>
      </p:sp>
      <p:sp>
        <p:nvSpPr>
          <p:cNvPr id="7" name=""/>
          <p:cNvSpPr/>
          <p:nvPr/>
        </p:nvSpPr>
        <p:spPr>
          <a:xfrm>
            <a:off x="7074408" y="2240280"/>
            <a:ext cx="475488" cy="460248"/>
          </a:xfrm>
          <a:prstGeom prst="rect">
            <a:avLst/>
          </a:prstGeom>
        </p:spPr>
        <p:txBody>
          <a:bodyPr lIns="0" tIns="0" rIns="0" bIns="0">
            <a:noAutofit/>
          </a:bodyPr>
          <a:p>
            <a:pPr algn="just" indent="0">
              <a:lnSpc>
                <a:spcPts val="1344"/>
              </a:lnSpc>
            </a:pPr>
            <a:r>
              <a:rPr lang="ru" sz="1200">
                <a:solidFill>
                  <a:srgbClr val="8BC9D2"/>
                </a:solidFill>
                <a:latin typeface="Lucida Sans Unicode"/>
              </a:rPr>
              <a:t>иятш для вс их ин</a:t>
            </a:r>
          </a:p>
        </p:txBody>
      </p:sp>
      <p:sp>
        <p:nvSpPr>
          <p:cNvPr id="8" name=""/>
          <p:cNvSpPr/>
          <p:nvPr/>
        </p:nvSpPr>
        <p:spPr>
          <a:xfrm>
            <a:off x="5967984" y="4788408"/>
            <a:ext cx="3925824" cy="2255520"/>
          </a:xfrm>
          <a:prstGeom prst="rect">
            <a:avLst/>
          </a:prstGeom>
        </p:spPr>
        <p:txBody>
          <a:bodyPr lIns="0" tIns="0" rIns="0" bIns="0">
            <a:noAutofit/>
          </a:bodyPr>
          <a:p>
            <a:pPr algn="just" marR="139700" indent="0">
              <a:lnSpc>
                <a:spcPts val="1392"/>
              </a:lnSpc>
            </a:pPr>
            <a:r>
              <a:rPr lang="ru" sz="1200">
                <a:solidFill>
                  <a:srgbClr val="C3F0FA"/>
                </a:solidFill>
                <a:latin typeface="Lucida Sans Unicode"/>
              </a:rPr>
              <a:t>Церемония награждения победителей прошла 21 декабря 2023 года. Присутствовали:</a:t>
            </a:r>
          </a:p>
          <a:p>
            <a:pPr marL="241300" indent="-241300">
              <a:lnSpc>
                <a:spcPts val="1392"/>
              </a:lnSpc>
            </a:pPr>
            <a:r>
              <a:rPr lang="ru" sz="1200">
                <a:solidFill>
                  <a:srgbClr val="FFFFFF"/>
                </a:solidFill>
                <a:latin typeface="Lucida Sans Unicode"/>
              </a:rPr>
              <a:t>•    </a:t>
            </a:r>
            <a:r>
              <a:rPr lang="ru" sz="1200">
                <a:solidFill>
                  <a:srgbClr val="C3F0FA"/>
                </a:solidFill>
                <a:latin typeface="Lucida Sans Unicode"/>
              </a:rPr>
              <a:t>Светлана Чупииева, генеральный директор Агентства стратегических инициатив</a:t>
            </a:r>
          </a:p>
          <a:p>
            <a:pPr marL="241300" indent="-241300">
              <a:lnSpc>
                <a:spcPts val="1368"/>
              </a:lnSpc>
            </a:pPr>
            <a:r>
              <a:rPr lang="ru" sz="1200">
                <a:solidFill>
                  <a:srgbClr val="C3F0FA"/>
                </a:solidFill>
                <a:latin typeface="Lucida Sans Unicode"/>
              </a:rPr>
              <a:t>•    Сергей Новиков, начальник управления Президента РФ по общественным проектам председатель Организационного комитета Проекта</a:t>
            </a:r>
          </a:p>
          <a:p>
            <a:pPr marL="241300" indent="-241300">
              <a:lnSpc>
                <a:spcPts val="1368"/>
              </a:lnSpc>
            </a:pPr>
            <a:r>
              <a:rPr lang="ru" sz="1200">
                <a:solidFill>
                  <a:srgbClr val="FFFFFF"/>
                </a:solidFill>
                <a:latin typeface="Lucida Sans Unicode"/>
              </a:rPr>
              <a:t>•    </a:t>
            </a:r>
            <a:r>
              <a:rPr lang="ru" sz="1200">
                <a:solidFill>
                  <a:srgbClr val="C3F0FA"/>
                </a:solidFill>
                <a:latin typeface="Lucida Sans Unicode"/>
              </a:rPr>
              <a:t>Представители федеральных органов исполнительной власти, деловых объединений</a:t>
            </a:r>
          </a:p>
          <a:p>
            <a:pPr marL="241300" indent="0">
              <a:lnSpc>
                <a:spcPts val="1368"/>
              </a:lnSpc>
            </a:pPr>
            <a:r>
              <a:rPr lang="ru" sz="1200">
                <a:solidFill>
                  <a:srgbClr val="C3F0FA"/>
                </a:solidFill>
                <a:latin typeface="Lucida Sans Unicode"/>
              </a:rPr>
              <a:t>и всероссийских обществ инвалидов</a:t>
            </a:r>
          </a:p>
        </p:txBody>
      </p:sp>
      <p:sp>
        <p:nvSpPr>
          <p:cNvPr id="9" name=""/>
          <p:cNvSpPr/>
          <p:nvPr/>
        </p:nvSpPr>
        <p:spPr>
          <a:xfrm>
            <a:off x="3029712" y="4943856"/>
            <a:ext cx="941832" cy="164592"/>
          </a:xfrm>
          <a:prstGeom prst="rect">
            <a:avLst/>
          </a:prstGeom>
        </p:spPr>
        <p:txBody>
          <a:bodyPr lIns="0" tIns="0" rIns="0" bIns="0" wrap="none">
            <a:noAutofit/>
          </a:bodyPr>
          <a:p>
            <a:pPr indent="0"/>
            <a:r>
              <a:rPr lang="ru" sz="1050">
                <a:solidFill>
                  <a:srgbClr val="33B7CB"/>
                </a:solidFill>
                <a:latin typeface="Lucida Sans Unicode"/>
              </a:rPr>
              <a:t>) ескл# </a:t>
            </a:r>
            <a:r>
              <a:rPr lang="ru" sz="1050">
                <a:solidFill>
                  <a:srgbClr val="8BC9D2"/>
                </a:solidFill>
                <a:latin typeface="Lucida Sans Unicode"/>
              </a:rPr>
              <a:t>инициогт</a:t>
            </a:r>
          </a:p>
        </p:txBody>
      </p:sp>
      <p:sp>
        <p:nvSpPr>
          <p:cNvPr id="10" name=""/>
          <p:cNvSpPr/>
          <p:nvPr/>
        </p:nvSpPr>
        <p:spPr>
          <a:xfrm>
            <a:off x="1813560" y="4946904"/>
            <a:ext cx="643128" cy="128016"/>
          </a:xfrm>
          <a:prstGeom prst="rect">
            <a:avLst/>
          </a:prstGeom>
        </p:spPr>
        <p:txBody>
          <a:bodyPr lIns="0" tIns="0" rIns="0" bIns="0" wrap="none">
            <a:noAutofit/>
          </a:bodyPr>
          <a:p>
            <a:pPr indent="0"/>
            <a:r>
              <a:rPr lang="ru" sz="900">
                <a:solidFill>
                  <a:srgbClr val="8BC9D2"/>
                </a:solidFill>
                <a:latin typeface="Corbel"/>
              </a:rPr>
              <a:t>Агентстве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"/>
          <p:cNvPicPr>
            <a:picLocks noChangeAspect="1"/>
          </p:cNvPicPr>
          <p:nvPr/>
        </p:nvPicPr>
        <p:blipFill>
          <a:blip r:embed="rPictId0"/>
          <a:stretch>
            <a:fillRect/>
          </a:stretch>
        </p:blipFill>
        <p:spPr>
          <a:xfrm>
            <a:off x="7382256" y="6242304"/>
            <a:ext cx="2737104" cy="499872"/>
          </a:xfrm>
          <a:prstGeom prst="rect">
            <a:avLst/>
          </a:prstGeom>
        </p:spPr>
      </p:pic>
      <p:sp>
        <p:nvSpPr>
          <p:cNvPr id="3" name=""/>
          <p:cNvSpPr/>
          <p:nvPr/>
        </p:nvSpPr>
        <p:spPr>
          <a:xfrm>
            <a:off x="512064" y="530352"/>
            <a:ext cx="5913120" cy="749808"/>
          </a:xfrm>
          <a:prstGeom prst="rect">
            <a:avLst/>
          </a:prstGeom>
          <a:solidFill>
            <a:srgbClr val="0A90A6"/>
          </a:solidFill>
        </p:spPr>
        <p:txBody>
          <a:bodyPr lIns="0" tIns="0" rIns="0" bIns="0">
            <a:noAutofit/>
          </a:bodyPr>
          <a:p>
            <a:pPr algn="just" indent="0">
              <a:lnSpc>
                <a:spcPts val="2784"/>
              </a:lnSpc>
            </a:pPr>
            <a:r>
              <a:rPr lang="ru" sz="2500">
                <a:solidFill>
                  <a:srgbClr val="FFFFFF"/>
                </a:solidFill>
                <a:latin typeface="Lucida Sans Unicode"/>
              </a:rPr>
              <a:t>Всероссийский отбор инклюзивных практик «Открыто для всех»</a:t>
            </a:r>
          </a:p>
        </p:txBody>
      </p:sp>
      <p:sp>
        <p:nvSpPr>
          <p:cNvPr id="4" name=""/>
          <p:cNvSpPr/>
          <p:nvPr/>
        </p:nvSpPr>
        <p:spPr>
          <a:xfrm>
            <a:off x="7949184" y="774192"/>
            <a:ext cx="487680" cy="195072"/>
          </a:xfrm>
          <a:prstGeom prst="rect">
            <a:avLst/>
          </a:prstGeom>
          <a:solidFill>
            <a:srgbClr val="0D4559"/>
          </a:solidFill>
        </p:spPr>
        <p:txBody>
          <a:bodyPr lIns="0" tIns="0" rIns="0" bIns="0" wrap="none">
            <a:noAutofit/>
          </a:bodyPr>
          <a:p>
            <a:pPr indent="0"/>
            <a:r>
              <a:rPr lang="ru" sz="1700">
                <a:solidFill>
                  <a:srgbClr val="FFFFFF"/>
                </a:solidFill>
                <a:latin typeface="Franklin Gothic Heavy"/>
              </a:rPr>
              <a:t>АСИ</a:t>
            </a:r>
          </a:p>
        </p:txBody>
      </p:sp>
      <p:sp>
        <p:nvSpPr>
          <p:cNvPr id="5" name=""/>
          <p:cNvSpPr/>
          <p:nvPr/>
        </p:nvSpPr>
        <p:spPr>
          <a:xfrm>
            <a:off x="8479536" y="792480"/>
            <a:ext cx="481584" cy="176784"/>
          </a:xfrm>
          <a:prstGeom prst="rect">
            <a:avLst/>
          </a:prstGeom>
          <a:solidFill>
            <a:srgbClr val="0D4559"/>
          </a:solidFill>
        </p:spPr>
        <p:txBody>
          <a:bodyPr lIns="0" tIns="0" rIns="0" bIns="0">
            <a:noAutofit/>
          </a:bodyPr>
          <a:p>
            <a:pPr algn="just" indent="0">
              <a:lnSpc>
                <a:spcPts val="408"/>
              </a:lnSpc>
            </a:pPr>
            <a:r>
              <a:rPr lang="ru" sz="450" spc="-50">
                <a:solidFill>
                  <a:srgbClr val="8BC9D2"/>
                </a:solidFill>
                <a:latin typeface="Lucida Sans Unicode"/>
              </a:rPr>
              <a:t>Национальна &lt;1 </a:t>
            </a:r>
            <a:r>
              <a:rPr lang="ru" sz="600">
                <a:solidFill>
                  <a:srgbClr val="8BC9D2"/>
                </a:solidFill>
                <a:latin typeface="Corbel"/>
              </a:rPr>
              <a:t>('«тмльиач</a:t>
            </a:r>
          </a:p>
          <a:p>
            <a:pPr algn="just" indent="0"/>
            <a:r>
              <a:rPr lang="ru" sz="400">
                <a:solidFill>
                  <a:srgbClr val="8BC9D2"/>
                </a:solidFill>
                <a:latin typeface="Microsoft Sans Serif"/>
              </a:rPr>
              <a:t>Ими ЦП*</a:t>
            </a:r>
          </a:p>
        </p:txBody>
      </p:sp>
      <p:sp>
        <p:nvSpPr>
          <p:cNvPr id="6" name=""/>
          <p:cNvSpPr/>
          <p:nvPr/>
        </p:nvSpPr>
        <p:spPr>
          <a:xfrm>
            <a:off x="9406128" y="798576"/>
            <a:ext cx="621792" cy="182880"/>
          </a:xfrm>
          <a:prstGeom prst="rect">
            <a:avLst/>
          </a:prstGeom>
          <a:solidFill>
            <a:srgbClr val="0D4559"/>
          </a:solidFill>
        </p:spPr>
        <p:txBody>
          <a:bodyPr lIns="0" tIns="0" rIns="0" bIns="0">
            <a:noAutofit/>
          </a:bodyPr>
          <a:p>
            <a:pPr algn="just" indent="0">
              <a:lnSpc>
                <a:spcPts val="720"/>
              </a:lnSpc>
            </a:pPr>
            <a:r>
              <a:rPr lang="ru" sz="750">
                <a:solidFill>
                  <a:srgbClr val="C3F0FA"/>
                </a:solidFill>
                <a:latin typeface="Lucida Sans Unicode"/>
              </a:rPr>
              <a:t>открыто для всех</a:t>
            </a:r>
          </a:p>
        </p:txBody>
      </p:sp>
      <p:sp>
        <p:nvSpPr>
          <p:cNvPr id="7" name=""/>
          <p:cNvSpPr/>
          <p:nvPr/>
        </p:nvSpPr>
        <p:spPr>
          <a:xfrm>
            <a:off x="1097280" y="2011680"/>
            <a:ext cx="1810512" cy="323088"/>
          </a:xfrm>
          <a:prstGeom prst="rect">
            <a:avLst/>
          </a:prstGeom>
          <a:solidFill>
            <a:srgbClr val="9CDCC8"/>
          </a:solidFill>
        </p:spPr>
        <p:txBody>
          <a:bodyPr lIns="0" tIns="0" rIns="0" bIns="0" wrap="none">
            <a:noAutofit/>
          </a:bodyPr>
          <a:p>
            <a:pPr indent="0"/>
            <a:r>
              <a:rPr lang="ru" sz="1900">
                <a:solidFill>
                  <a:srgbClr val="09494C"/>
                </a:solidFill>
                <a:latin typeface="Lucida Sans Unicode"/>
              </a:rPr>
              <a:t>Отбор 2024 г.</a:t>
            </a:r>
          </a:p>
        </p:txBody>
      </p:sp>
      <p:sp>
        <p:nvSpPr>
          <p:cNvPr id="8" name=""/>
          <p:cNvSpPr/>
          <p:nvPr/>
        </p:nvSpPr>
        <p:spPr>
          <a:xfrm>
            <a:off x="877824" y="2694432"/>
            <a:ext cx="2840736" cy="1097280"/>
          </a:xfrm>
          <a:prstGeom prst="rect">
            <a:avLst/>
          </a:prstGeom>
          <a:solidFill>
            <a:srgbClr val="0D4559"/>
          </a:solidFill>
        </p:spPr>
        <p:txBody>
          <a:bodyPr lIns="0" tIns="0" rIns="0" bIns="0">
            <a:noAutofit/>
          </a:bodyPr>
          <a:p>
            <a:pPr indent="0">
              <a:spcAft>
                <a:spcPts val="630"/>
              </a:spcAft>
            </a:pPr>
            <a:r>
              <a:rPr lang="ru" sz="1900">
                <a:solidFill>
                  <a:srgbClr val="8BC9D2"/>
                </a:solidFill>
                <a:latin typeface="Lucida Sans Unicode"/>
              </a:rPr>
              <a:t>Треки:</a:t>
            </a:r>
          </a:p>
          <a:p>
            <a:pPr indent="0">
              <a:lnSpc>
                <a:spcPts val="1992"/>
              </a:lnSpc>
            </a:pPr>
            <a:r>
              <a:rPr lang="ru" sz="1600">
                <a:solidFill>
                  <a:srgbClr val="FFFFFF"/>
                </a:solidFill>
                <a:latin typeface="Lucida Sans Unicode"/>
              </a:rPr>
              <a:t>Крупный бизнес, МСП, НКО, Государственные организации</a:t>
            </a:r>
          </a:p>
        </p:txBody>
      </p:sp>
      <p:sp>
        <p:nvSpPr>
          <p:cNvPr id="9" name=""/>
          <p:cNvSpPr/>
          <p:nvPr/>
        </p:nvSpPr>
        <p:spPr>
          <a:xfrm>
            <a:off x="4517136" y="2749296"/>
            <a:ext cx="4901184" cy="1030224"/>
          </a:xfrm>
          <a:prstGeom prst="rect">
            <a:avLst/>
          </a:prstGeom>
          <a:solidFill>
            <a:srgbClr val="0D4559"/>
          </a:solidFill>
        </p:spPr>
        <p:txBody>
          <a:bodyPr lIns="0" tIns="0" rIns="0" bIns="0">
            <a:noAutofit/>
          </a:bodyPr>
          <a:p>
            <a:pPr indent="0">
              <a:lnSpc>
                <a:spcPts val="1968"/>
              </a:lnSpc>
              <a:spcAft>
                <a:spcPts val="3990"/>
              </a:spcAft>
            </a:pPr>
            <a:r>
              <a:rPr lang="ru" sz="1600">
                <a:solidFill>
                  <a:srgbClr val="8BC9D2"/>
                </a:solidFill>
                <a:latin typeface="Lucida Sans Unicode"/>
              </a:rPr>
              <a:t>Номинации: </a:t>
            </a:r>
            <a:r>
              <a:rPr lang="ru" sz="1600">
                <a:solidFill>
                  <a:srgbClr val="FFFFFF"/>
                </a:solidFill>
                <a:latin typeface="Lucida Sans Unicode"/>
              </a:rPr>
              <a:t>Универсальный дизайн, Корпоративная политика, Инклюзивное лидерство, Инклюзивный туризм, Инклюзивные 1Т-реииения</a:t>
            </a:r>
          </a:p>
        </p:txBody>
      </p:sp>
      <p:sp>
        <p:nvSpPr>
          <p:cNvPr id="10" name=""/>
          <p:cNvSpPr/>
          <p:nvPr/>
        </p:nvSpPr>
        <p:spPr>
          <a:xfrm>
            <a:off x="3572256" y="4504944"/>
            <a:ext cx="3438144" cy="566928"/>
          </a:xfrm>
          <a:prstGeom prst="rect">
            <a:avLst/>
          </a:prstGeom>
          <a:solidFill>
            <a:srgbClr val="9CDCC8"/>
          </a:solidFill>
        </p:spPr>
        <p:txBody>
          <a:bodyPr lIns="0" tIns="0" rIns="0" bIns="0">
            <a:noAutofit/>
          </a:bodyPr>
          <a:p>
            <a:pPr marL="81788" marR="86360" indent="0">
              <a:lnSpc>
                <a:spcPts val="2112"/>
              </a:lnSpc>
              <a:spcBef>
                <a:spcPts val="3990"/>
              </a:spcBef>
            </a:pPr>
            <a:r>
              <a:rPr lang="ru" sz="1900">
                <a:solidFill>
                  <a:srgbClr val="09494C"/>
                </a:solidFill>
                <a:latin typeface="Lucida Sans Unicode"/>
              </a:rPr>
              <a:t>Специальные номинации но втором этапе Отбора</a:t>
            </a:r>
          </a:p>
        </p:txBody>
      </p:sp>
      <p:sp>
        <p:nvSpPr>
          <p:cNvPr id="11" name=""/>
          <p:cNvSpPr/>
          <p:nvPr/>
        </p:nvSpPr>
        <p:spPr>
          <a:xfrm>
            <a:off x="646176" y="5541264"/>
            <a:ext cx="2499360" cy="426720"/>
          </a:xfrm>
          <a:prstGeom prst="rect">
            <a:avLst/>
          </a:prstGeom>
          <a:solidFill>
            <a:srgbClr val="67C6B3"/>
          </a:solidFill>
        </p:spPr>
        <p:txBody>
          <a:bodyPr lIns="0" tIns="0" rIns="0" bIns="0">
            <a:noAutofit/>
          </a:bodyPr>
          <a:p>
            <a:pPr algn="ctr" indent="0">
              <a:lnSpc>
                <a:spcPts val="1632"/>
              </a:lnSpc>
            </a:pPr>
            <a:r>
              <a:rPr lang="ru" sz="1400">
                <a:solidFill>
                  <a:srgbClr val="09494C"/>
                </a:solidFill>
                <a:latin typeface="Lucida Sans Unicode"/>
              </a:rPr>
              <a:t>Министерство труда и социальной защиты РФ</a:t>
            </a:r>
          </a:p>
        </p:txBody>
      </p:sp>
      <p:sp>
        <p:nvSpPr>
          <p:cNvPr id="12" name=""/>
          <p:cNvSpPr/>
          <p:nvPr/>
        </p:nvSpPr>
        <p:spPr>
          <a:xfrm>
            <a:off x="847344" y="6583680"/>
            <a:ext cx="2084832" cy="426720"/>
          </a:xfrm>
          <a:prstGeom prst="rect">
            <a:avLst/>
          </a:prstGeom>
          <a:solidFill>
            <a:srgbClr val="40B3A4"/>
          </a:solidFill>
        </p:spPr>
        <p:txBody>
          <a:bodyPr lIns="0" tIns="0" rIns="0" bIns="0">
            <a:noAutofit/>
          </a:bodyPr>
          <a:p>
            <a:pPr algn="ctr" indent="0">
              <a:lnSpc>
                <a:spcPts val="1584"/>
              </a:lnSpc>
            </a:pPr>
            <a:r>
              <a:rPr lang="ru" sz="1400">
                <a:solidFill>
                  <a:srgbClr val="C3F0FA"/>
                </a:solidFill>
                <a:latin typeface="Lucida Sans Unicode"/>
              </a:rPr>
              <a:t>Реабилитация людей с инвалидностью</a:t>
            </a:r>
          </a:p>
        </p:txBody>
      </p:sp>
      <p:sp>
        <p:nvSpPr>
          <p:cNvPr id="13" name=""/>
          <p:cNvSpPr/>
          <p:nvPr/>
        </p:nvSpPr>
        <p:spPr>
          <a:xfrm>
            <a:off x="3944112" y="5559552"/>
            <a:ext cx="2645664" cy="432816"/>
          </a:xfrm>
          <a:prstGeom prst="rect">
            <a:avLst/>
          </a:prstGeom>
          <a:solidFill>
            <a:srgbClr val="67C6B3"/>
          </a:solidFill>
        </p:spPr>
        <p:txBody>
          <a:bodyPr lIns="0" tIns="0" rIns="0" bIns="0">
            <a:noAutofit/>
          </a:bodyPr>
          <a:p>
            <a:pPr algn="ctr" indent="0">
              <a:lnSpc>
                <a:spcPts val="1632"/>
              </a:lnSpc>
            </a:pPr>
            <a:r>
              <a:rPr lang="ru" sz="1400">
                <a:solidFill>
                  <a:srgbClr val="09494C"/>
                </a:solidFill>
                <a:latin typeface="Lucida Sans Unicode"/>
              </a:rPr>
              <a:t>Министерство науки и высшего образования РФ</a:t>
            </a:r>
          </a:p>
        </p:txBody>
      </p:sp>
      <p:sp>
        <p:nvSpPr>
          <p:cNvPr id="14" name=""/>
          <p:cNvSpPr/>
          <p:nvPr/>
        </p:nvSpPr>
        <p:spPr>
          <a:xfrm>
            <a:off x="4334256" y="6388608"/>
            <a:ext cx="1962912" cy="835152"/>
          </a:xfrm>
          <a:prstGeom prst="rect">
            <a:avLst/>
          </a:prstGeom>
          <a:solidFill>
            <a:srgbClr val="40B3A4"/>
          </a:solidFill>
        </p:spPr>
        <p:txBody>
          <a:bodyPr lIns="0" tIns="0" rIns="0" bIns="0">
            <a:noAutofit/>
          </a:bodyPr>
          <a:p>
            <a:pPr algn="ctr" indent="0">
              <a:lnSpc>
                <a:spcPts val="1584"/>
              </a:lnSpc>
            </a:pPr>
            <a:r>
              <a:rPr lang="ru" sz="1400">
                <a:solidFill>
                  <a:srgbClr val="C3F0FA"/>
                </a:solidFill>
                <a:latin typeface="Lucida Sans Unicode"/>
              </a:rPr>
              <a:t>Постдипломное сопровождение при трудоустройстве студентов</a:t>
            </a:r>
          </a:p>
        </p:txBody>
      </p:sp>
      <p:sp>
        <p:nvSpPr>
          <p:cNvPr id="15" name=""/>
          <p:cNvSpPr/>
          <p:nvPr/>
        </p:nvSpPr>
        <p:spPr>
          <a:xfrm>
            <a:off x="7248144" y="5519928"/>
            <a:ext cx="2852928" cy="588264"/>
          </a:xfrm>
          <a:prstGeom prst="rect">
            <a:avLst/>
          </a:prstGeom>
          <a:solidFill>
            <a:srgbClr val="67C6B3"/>
          </a:solidFill>
        </p:spPr>
        <p:txBody>
          <a:bodyPr lIns="0" tIns="0" rIns="0" bIns="0">
            <a:noAutofit/>
          </a:bodyPr>
          <a:p>
            <a:pPr algn="ctr" indent="0">
              <a:lnSpc>
                <a:spcPts val="1608"/>
              </a:lnSpc>
            </a:pPr>
            <a:r>
              <a:rPr lang="ru" sz="1400">
                <a:solidFill>
                  <a:srgbClr val="09494C"/>
                </a:solidFill>
                <a:latin typeface="Lucida Sans Unicode"/>
              </a:rPr>
              <a:t>Центр поддержки и развития социальных проектов «Контуры возможностей»</a:t>
            </a:r>
          </a:p>
        </p:txBody>
      </p:sp>
      <p:sp>
        <p:nvSpPr>
          <p:cNvPr id="16" name=""/>
          <p:cNvSpPr/>
          <p:nvPr/>
        </p:nvSpPr>
        <p:spPr>
          <a:xfrm>
            <a:off x="7586472" y="6736080"/>
            <a:ext cx="2203704" cy="170688"/>
          </a:xfrm>
          <a:prstGeom prst="rect">
            <a:avLst/>
          </a:prstGeom>
        </p:spPr>
        <p:txBody>
          <a:bodyPr lIns="0" tIns="0" rIns="0" bIns="0" wrap="none">
            <a:noAutofit/>
          </a:bodyPr>
          <a:p>
            <a:pPr indent="0"/>
            <a:r>
              <a:rPr lang="ru" sz="1400">
                <a:solidFill>
                  <a:srgbClr val="C3F0FA"/>
                </a:solidFill>
                <a:latin typeface="Lucida Sans Unicode"/>
              </a:rPr>
              <a:t>Промышленный дизайн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2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2" name=""/>
          <p:cNvSpPr/>
          <p:nvPr/>
        </p:nvSpPr>
        <p:spPr>
          <a:xfrm>
            <a:off x="316992" y="591312"/>
            <a:ext cx="4517136" cy="658368"/>
          </a:xfrm>
          <a:prstGeom prst="rect">
            <a:avLst/>
          </a:prstGeom>
          <a:solidFill>
            <a:srgbClr val="0A90A6"/>
          </a:solidFill>
        </p:spPr>
        <p:txBody>
          <a:bodyPr lIns="0" tIns="0" rIns="0" bIns="0">
            <a:noAutofit/>
          </a:bodyPr>
          <a:p>
            <a:pPr indent="0">
              <a:lnSpc>
                <a:spcPts val="2448"/>
              </a:lnSpc>
              <a:spcAft>
                <a:spcPts val="8820"/>
              </a:spcAft>
            </a:pPr>
            <a:r>
              <a:rPr lang="ru" b="1" sz="2200">
                <a:solidFill>
                  <a:srgbClr val="FFFFFF"/>
                </a:solidFill>
                <a:latin typeface="Lucida Sans Unicode"/>
              </a:rPr>
              <a:t>Номинации Всероссийского отбора инклюзивных практик</a:t>
            </a:r>
          </a:p>
        </p:txBody>
      </p:sp>
      <p:sp>
        <p:nvSpPr>
          <p:cNvPr id="3" name=""/>
          <p:cNvSpPr/>
          <p:nvPr/>
        </p:nvSpPr>
        <p:spPr>
          <a:xfrm>
            <a:off x="7400544" y="841248"/>
            <a:ext cx="615696" cy="256032"/>
          </a:xfrm>
          <a:prstGeom prst="rect">
            <a:avLst/>
          </a:prstGeom>
          <a:solidFill>
            <a:srgbClr val="0D4559"/>
          </a:solidFill>
        </p:spPr>
        <p:txBody>
          <a:bodyPr lIns="0" tIns="0" rIns="0" bIns="0" wrap="none">
            <a:noAutofit/>
          </a:bodyPr>
          <a:p>
            <a:pPr indent="0"/>
            <a:r>
              <a:rPr lang="ru" b="1" sz="2100" spc="-50">
                <a:solidFill>
                  <a:srgbClr val="FFFFFF"/>
                </a:solidFill>
                <a:latin typeface="Corbel"/>
              </a:rPr>
              <a:t>АСИ</a:t>
            </a:r>
          </a:p>
        </p:txBody>
      </p:sp>
      <p:sp>
        <p:nvSpPr>
          <p:cNvPr id="4" name=""/>
          <p:cNvSpPr/>
          <p:nvPr/>
        </p:nvSpPr>
        <p:spPr>
          <a:xfrm>
            <a:off x="8083296" y="877824"/>
            <a:ext cx="597408" cy="225552"/>
          </a:xfrm>
          <a:prstGeom prst="rect">
            <a:avLst/>
          </a:prstGeom>
          <a:solidFill>
            <a:srgbClr val="0D4559"/>
          </a:solidFill>
        </p:spPr>
        <p:txBody>
          <a:bodyPr lIns="0" tIns="0" rIns="0" bIns="0">
            <a:noAutofit/>
          </a:bodyPr>
          <a:p>
            <a:pPr indent="0">
              <a:lnSpc>
                <a:spcPts val="576"/>
              </a:lnSpc>
            </a:pPr>
            <a:r>
              <a:rPr lang="en-US" sz="400">
                <a:solidFill>
                  <a:srgbClr val="8BC9D2"/>
                </a:solidFill>
                <a:latin typeface="Franklin Gothic Heavy"/>
              </a:rPr>
              <a:t>IIJUHOHd/lbMdti</a:t>
            </a:r>
          </a:p>
          <a:p>
            <a:pPr indent="0">
              <a:lnSpc>
                <a:spcPts val="576"/>
              </a:lnSpc>
            </a:pPr>
            <a:r>
              <a:rPr lang="ru" sz="600">
                <a:solidFill>
                  <a:srgbClr val="8BC9D2"/>
                </a:solidFill>
                <a:latin typeface="Corbel"/>
              </a:rPr>
              <a:t>Социальная</a:t>
            </a:r>
          </a:p>
          <a:p>
            <a:pPr indent="0">
              <a:lnSpc>
                <a:spcPts val="576"/>
              </a:lnSpc>
            </a:pPr>
            <a:r>
              <a:rPr lang="ru" sz="600">
                <a:solidFill>
                  <a:srgbClr val="8BC9D2"/>
                </a:solidFill>
                <a:latin typeface="Corbel"/>
              </a:rPr>
              <a:t>Инициатива</a:t>
            </a:r>
          </a:p>
        </p:txBody>
      </p:sp>
      <p:sp>
        <p:nvSpPr>
          <p:cNvPr id="5" name=""/>
          <p:cNvSpPr/>
          <p:nvPr/>
        </p:nvSpPr>
        <p:spPr>
          <a:xfrm>
            <a:off x="8863584" y="743712"/>
            <a:ext cx="426720" cy="426720"/>
          </a:xfrm>
          <a:prstGeom prst="rect">
            <a:avLst/>
          </a:prstGeom>
          <a:solidFill>
            <a:srgbClr val="0D4559"/>
          </a:solidFill>
        </p:spPr>
        <p:txBody>
          <a:bodyPr lIns="0" tIns="0" rIns="0" bIns="0" wrap="none">
            <a:noAutofit/>
          </a:bodyPr>
          <a:p>
            <a:pPr indent="0"/>
            <a:r>
              <a:rPr lang="ru" sz="4800">
                <a:solidFill>
                  <a:srgbClr val="8BC9D2"/>
                </a:solidFill>
                <a:latin typeface="Microsoft Sans Serif"/>
              </a:rPr>
              <a:t>э</a:t>
            </a:r>
          </a:p>
        </p:txBody>
      </p:sp>
      <p:sp>
        <p:nvSpPr>
          <p:cNvPr id="6" name=""/>
          <p:cNvSpPr/>
          <p:nvPr/>
        </p:nvSpPr>
        <p:spPr>
          <a:xfrm>
            <a:off x="9308592" y="871728"/>
            <a:ext cx="737616" cy="243840"/>
          </a:xfrm>
          <a:prstGeom prst="rect">
            <a:avLst/>
          </a:prstGeom>
          <a:solidFill>
            <a:srgbClr val="0D4559"/>
          </a:solidFill>
        </p:spPr>
        <p:txBody>
          <a:bodyPr lIns="0" tIns="0" rIns="0" bIns="0">
            <a:noAutofit/>
          </a:bodyPr>
          <a:p>
            <a:pPr indent="0">
              <a:lnSpc>
                <a:spcPts val="936"/>
              </a:lnSpc>
            </a:pPr>
            <a:r>
              <a:rPr lang="ru" sz="950" spc="50">
                <a:solidFill>
                  <a:srgbClr val="C3F0FA"/>
                </a:solidFill>
                <a:latin typeface="Lucida Sans Unicode"/>
              </a:rPr>
              <a:t>открыто</a:t>
            </a:r>
          </a:p>
          <a:p>
            <a:pPr indent="0">
              <a:lnSpc>
                <a:spcPts val="936"/>
              </a:lnSpc>
            </a:pPr>
            <a:r>
              <a:rPr lang="ru" sz="950" spc="50">
                <a:solidFill>
                  <a:srgbClr val="C3F0FA"/>
                </a:solidFill>
                <a:latin typeface="Lucida Sans Unicode"/>
              </a:rPr>
              <a:t>для всех</a:t>
            </a:r>
          </a:p>
        </p:txBody>
      </p:sp>
      <p:sp>
        <p:nvSpPr>
          <p:cNvPr id="7" name=""/>
          <p:cNvSpPr/>
          <p:nvPr/>
        </p:nvSpPr>
        <p:spPr>
          <a:xfrm>
            <a:off x="633984" y="2913888"/>
            <a:ext cx="2584704" cy="262128"/>
          </a:xfrm>
          <a:prstGeom prst="rect">
            <a:avLst/>
          </a:prstGeom>
          <a:solidFill>
            <a:srgbClr val="67C6B3"/>
          </a:solidFill>
        </p:spPr>
        <p:txBody>
          <a:bodyPr lIns="0" tIns="0" rIns="0" bIns="0" wrap="none">
            <a:noAutofit/>
          </a:bodyPr>
          <a:p>
            <a:pPr indent="0"/>
            <a:r>
              <a:rPr lang="ru" sz="1600">
                <a:solidFill>
                  <a:srgbClr val="FFFFFF"/>
                </a:solidFill>
                <a:latin typeface="Lucida Sans Unicode"/>
              </a:rPr>
              <a:t>Универсальный дизайн</a:t>
            </a:r>
          </a:p>
        </p:txBody>
      </p:sp>
      <p:sp>
        <p:nvSpPr>
          <p:cNvPr id="8" name=""/>
          <p:cNvSpPr/>
          <p:nvPr/>
        </p:nvSpPr>
        <p:spPr>
          <a:xfrm>
            <a:off x="3810000" y="2913888"/>
            <a:ext cx="6193536" cy="262128"/>
          </a:xfrm>
          <a:prstGeom prst="rect">
            <a:avLst/>
          </a:prstGeom>
          <a:solidFill>
            <a:srgbClr val="67C6B3"/>
          </a:solidFill>
        </p:spPr>
        <p:txBody>
          <a:bodyPr lIns="0" tIns="0" rIns="0" bIns="0" wrap="none">
            <a:noAutofit/>
          </a:bodyPr>
          <a:p>
            <a:pPr indent="0">
              <a:spcBef>
                <a:spcPts val="8820"/>
              </a:spcBef>
            </a:pPr>
            <a:r>
              <a:rPr lang="ru" sz="1600">
                <a:solidFill>
                  <a:srgbClr val="FFFFFF"/>
                </a:solidFill>
                <a:latin typeface="Lucida Sans Unicode"/>
              </a:rPr>
              <a:t>Корпоративная политика Инклюзивные 1Т-решения</a:t>
            </a:r>
          </a:p>
        </p:txBody>
      </p:sp>
      <p:sp>
        <p:nvSpPr>
          <p:cNvPr id="9" name=""/>
          <p:cNvSpPr/>
          <p:nvPr/>
        </p:nvSpPr>
        <p:spPr>
          <a:xfrm>
            <a:off x="554736" y="3980688"/>
            <a:ext cx="2859024" cy="1950720"/>
          </a:xfrm>
          <a:prstGeom prst="rect">
            <a:avLst/>
          </a:prstGeom>
          <a:solidFill>
            <a:srgbClr val="0A90A6"/>
          </a:solidFill>
        </p:spPr>
        <p:txBody>
          <a:bodyPr lIns="0" tIns="0" rIns="0" bIns="0">
            <a:noAutofit/>
          </a:bodyPr>
          <a:p>
            <a:pPr algn="ctr" indent="0">
              <a:lnSpc>
                <a:spcPts val="1680"/>
              </a:lnSpc>
            </a:pPr>
            <a:r>
              <a:rPr lang="ru" sz="1400">
                <a:solidFill>
                  <a:srgbClr val="C3F0FA"/>
                </a:solidFill>
                <a:latin typeface="Lucida Sans Unicode"/>
              </a:rPr>
              <a:t>Включает практики, направленные на обеспечение или создание для людей с инвалидностью и ОВЗ физической и цифровой среды, товаров, услуг, сервисов, главным принципом которых является доступность.</a:t>
            </a:r>
          </a:p>
        </p:txBody>
      </p:sp>
      <p:sp>
        <p:nvSpPr>
          <p:cNvPr id="10" name=""/>
          <p:cNvSpPr/>
          <p:nvPr/>
        </p:nvSpPr>
        <p:spPr>
          <a:xfrm>
            <a:off x="3840480" y="3986784"/>
            <a:ext cx="2798064" cy="1438656"/>
          </a:xfrm>
          <a:prstGeom prst="rect">
            <a:avLst/>
          </a:prstGeom>
          <a:solidFill>
            <a:srgbClr val="067A92"/>
          </a:solidFill>
        </p:spPr>
        <p:txBody>
          <a:bodyPr lIns="0" tIns="0" rIns="0" bIns="0">
            <a:noAutofit/>
          </a:bodyPr>
          <a:p>
            <a:pPr algn="ctr" indent="0">
              <a:lnSpc>
                <a:spcPts val="1608"/>
              </a:lnSpc>
            </a:pPr>
            <a:r>
              <a:rPr lang="ru" sz="1400">
                <a:solidFill>
                  <a:srgbClr val="C3F0FA"/>
                </a:solidFill>
                <a:latin typeface="Lucida Sans Unicode"/>
              </a:rPr>
              <a:t>Включает практики, направленные но создание и развитие социальной культуры компонии, в которой инклюзивность является одной из основных ценностей.</a:t>
            </a:r>
          </a:p>
        </p:txBody>
      </p:sp>
      <p:sp>
        <p:nvSpPr>
          <p:cNvPr id="11" name=""/>
          <p:cNvSpPr/>
          <p:nvPr/>
        </p:nvSpPr>
        <p:spPr>
          <a:xfrm>
            <a:off x="7248144" y="3980688"/>
            <a:ext cx="2688336" cy="1530096"/>
          </a:xfrm>
          <a:prstGeom prst="rect">
            <a:avLst/>
          </a:prstGeom>
          <a:solidFill>
            <a:srgbClr val="0A90A6"/>
          </a:solidFill>
        </p:spPr>
        <p:txBody>
          <a:bodyPr lIns="0" tIns="0" rIns="0" bIns="0">
            <a:noAutofit/>
          </a:bodyPr>
          <a:p>
            <a:pPr algn="ctr" indent="0">
              <a:lnSpc>
                <a:spcPts val="1704"/>
              </a:lnSpc>
            </a:pPr>
            <a:r>
              <a:rPr lang="ru" sz="1400">
                <a:solidFill>
                  <a:srgbClr val="C3F0FA"/>
                </a:solidFill>
                <a:latin typeface="Lucida Sans Unicode"/>
              </a:rPr>
              <a:t>Включает разработки, которые повышают доступность цифровых товаров, услуг и сервисов и создают новые возможности для людей с инвалидностью и ОВЗ.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3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"/>
          <p:cNvPicPr>
            <a:picLocks noChangeAspect="1"/>
          </p:cNvPicPr>
          <p:nvPr/>
        </p:nvPicPr>
        <p:blipFill>
          <a:blip r:embed="rPictId0"/>
          <a:stretch>
            <a:fillRect/>
          </a:stretch>
        </p:blipFill>
        <p:spPr>
          <a:xfrm>
            <a:off x="51816" y="5785104"/>
            <a:ext cx="972312" cy="1042416"/>
          </a:xfrm>
          <a:prstGeom prst="rect">
            <a:avLst/>
          </a:prstGeom>
        </p:spPr>
      </p:pic>
      <p:sp>
        <p:nvSpPr>
          <p:cNvPr id="3" name=""/>
          <p:cNvSpPr/>
          <p:nvPr/>
        </p:nvSpPr>
        <p:spPr>
          <a:xfrm>
            <a:off x="332232" y="627888"/>
            <a:ext cx="4453128" cy="609600"/>
          </a:xfrm>
          <a:prstGeom prst="rect">
            <a:avLst/>
          </a:prstGeom>
          <a:solidFill>
            <a:srgbClr val="0A90A6"/>
          </a:solidFill>
        </p:spPr>
        <p:txBody>
          <a:bodyPr lIns="0" tIns="0" rIns="0" bIns="0">
            <a:noAutofit/>
          </a:bodyPr>
          <a:p>
            <a:pPr indent="0">
              <a:lnSpc>
                <a:spcPts val="2424"/>
              </a:lnSpc>
              <a:spcAft>
                <a:spcPts val="6300"/>
              </a:spcAft>
            </a:pPr>
            <a:r>
              <a:rPr lang="ru" b="1" sz="2200">
                <a:solidFill>
                  <a:srgbClr val="FFFFFF"/>
                </a:solidFill>
                <a:latin typeface="Lucida Sans Unicode"/>
              </a:rPr>
              <a:t>Номинации Всероссийского отбора инклюзивных практик</a:t>
            </a:r>
          </a:p>
        </p:txBody>
      </p:sp>
      <p:sp>
        <p:nvSpPr>
          <p:cNvPr id="4" name=""/>
          <p:cNvSpPr/>
          <p:nvPr/>
        </p:nvSpPr>
        <p:spPr>
          <a:xfrm>
            <a:off x="2121408" y="2478024"/>
            <a:ext cx="2365248" cy="240792"/>
          </a:xfrm>
          <a:prstGeom prst="rect">
            <a:avLst/>
          </a:prstGeom>
          <a:solidFill>
            <a:srgbClr val="40B3A4"/>
          </a:solidFill>
        </p:spPr>
        <p:txBody>
          <a:bodyPr lIns="0" tIns="0" rIns="0" bIns="0" wrap="none">
            <a:noAutofit/>
          </a:bodyPr>
          <a:p>
            <a:pPr algn="ctr" indent="0">
              <a:spcBef>
                <a:spcPts val="6300"/>
              </a:spcBef>
              <a:spcAft>
                <a:spcPts val="4830"/>
              </a:spcAft>
            </a:pPr>
            <a:r>
              <a:rPr lang="ru" sz="1600">
                <a:solidFill>
                  <a:srgbClr val="FFFFFF"/>
                </a:solidFill>
                <a:latin typeface="Lucida Sans Unicode"/>
              </a:rPr>
              <a:t>Инклюзивный туризм</a:t>
            </a:r>
          </a:p>
        </p:txBody>
      </p:sp>
      <p:sp>
        <p:nvSpPr>
          <p:cNvPr id="5" name=""/>
          <p:cNvSpPr/>
          <p:nvPr/>
        </p:nvSpPr>
        <p:spPr>
          <a:xfrm>
            <a:off x="1737360" y="3550920"/>
            <a:ext cx="3105912" cy="2350008"/>
          </a:xfrm>
          <a:prstGeom prst="rect">
            <a:avLst/>
          </a:prstGeom>
          <a:solidFill>
            <a:srgbClr val="0A90A6"/>
          </a:solidFill>
        </p:spPr>
        <p:txBody>
          <a:bodyPr lIns="0" tIns="0" rIns="0" bIns="0">
            <a:noAutofit/>
          </a:bodyPr>
          <a:p>
            <a:pPr algn="ctr" marR="368300" indent="0">
              <a:lnSpc>
                <a:spcPts val="1680"/>
              </a:lnSpc>
              <a:spcBef>
                <a:spcPts val="4830"/>
              </a:spcBef>
            </a:pPr>
            <a:r>
              <a:rPr lang="ru" sz="1400">
                <a:solidFill>
                  <a:srgbClr val="C3F0FA"/>
                </a:solidFill>
                <a:latin typeface="Lucida Sans Unicode"/>
              </a:rPr>
              <a:t>Включает практики, направленные на обеспечение доступности туристических направлений и позволяющие людям с инвалидностью и ОВЗ беспрепятственно совершать поездки по стране.</a:t>
            </a:r>
          </a:p>
        </p:txBody>
      </p:sp>
      <p:sp>
        <p:nvSpPr>
          <p:cNvPr id="6" name=""/>
          <p:cNvSpPr/>
          <p:nvPr/>
        </p:nvSpPr>
        <p:spPr>
          <a:xfrm>
            <a:off x="1737360" y="6169152"/>
            <a:ext cx="3105912" cy="207264"/>
          </a:xfrm>
          <a:prstGeom prst="rect">
            <a:avLst/>
          </a:prstGeom>
          <a:solidFill>
            <a:srgbClr val="0A90A6"/>
          </a:solidFill>
        </p:spPr>
        <p:txBody>
          <a:bodyPr lIns="0" tIns="0" rIns="0" bIns="0" wrap="none">
            <a:noAutofit/>
          </a:bodyPr>
          <a:p>
            <a:pPr algn="just" indent="0"/>
            <a:r>
              <a:rPr lang="ru" sz="950" spc="50">
                <a:solidFill>
                  <a:srgbClr val="C3F0FA"/>
                </a:solidFill>
                <a:latin typeface="Lucida Sans Unicode"/>
              </a:rPr>
              <a:t>V_</a:t>
            </a:r>
            <a:r>
              <a:rPr lang="ru" i="1" sz="1100">
                <a:solidFill>
                  <a:srgbClr val="C3F0FA"/>
                </a:solidFill>
                <a:latin typeface="Corbel"/>
              </a:rPr>
              <a:t>)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4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2" name=""/>
          <p:cNvSpPr/>
          <p:nvPr/>
        </p:nvSpPr>
        <p:spPr>
          <a:xfrm>
            <a:off x="2139696" y="819912"/>
            <a:ext cx="615696" cy="256032"/>
          </a:xfrm>
          <a:prstGeom prst="rect">
            <a:avLst/>
          </a:prstGeom>
          <a:solidFill>
            <a:srgbClr val="0D4559"/>
          </a:solidFill>
        </p:spPr>
        <p:txBody>
          <a:bodyPr lIns="0" tIns="0" rIns="0" bIns="0" wrap="none">
            <a:noAutofit/>
          </a:bodyPr>
          <a:p>
            <a:pPr indent="0"/>
            <a:r>
              <a:rPr lang="ru" b="1" sz="2100" spc="-50">
                <a:solidFill>
                  <a:srgbClr val="FFFFFF"/>
                </a:solidFill>
                <a:latin typeface="Corbel"/>
              </a:rPr>
              <a:t>АСИ</a:t>
            </a:r>
          </a:p>
        </p:txBody>
      </p:sp>
      <p:sp>
        <p:nvSpPr>
          <p:cNvPr id="3" name=""/>
          <p:cNvSpPr/>
          <p:nvPr/>
        </p:nvSpPr>
        <p:spPr>
          <a:xfrm>
            <a:off x="2822448" y="856488"/>
            <a:ext cx="597408" cy="231648"/>
          </a:xfrm>
          <a:prstGeom prst="rect">
            <a:avLst/>
          </a:prstGeom>
          <a:solidFill>
            <a:srgbClr val="0D4559"/>
          </a:solidFill>
        </p:spPr>
        <p:txBody>
          <a:bodyPr lIns="0" tIns="0" rIns="0" bIns="0">
            <a:noAutofit/>
          </a:bodyPr>
          <a:p>
            <a:pPr indent="0">
              <a:lnSpc>
                <a:spcPts val="552"/>
              </a:lnSpc>
            </a:pPr>
            <a:r>
              <a:rPr lang="ru" sz="750">
                <a:solidFill>
                  <a:srgbClr val="8BC9D2"/>
                </a:solidFill>
                <a:latin typeface="Lucida Sans Unicode"/>
              </a:rPr>
              <a:t>Национальная</a:t>
            </a:r>
          </a:p>
          <a:p>
            <a:pPr indent="0">
              <a:lnSpc>
                <a:spcPts val="552"/>
              </a:lnSpc>
            </a:pPr>
            <a:r>
              <a:rPr lang="ru" sz="600">
                <a:solidFill>
                  <a:srgbClr val="8BC9D2"/>
                </a:solidFill>
                <a:latin typeface="Corbel"/>
              </a:rPr>
              <a:t>Социальная</a:t>
            </a:r>
          </a:p>
          <a:p>
            <a:pPr indent="0">
              <a:lnSpc>
                <a:spcPts val="552"/>
              </a:lnSpc>
              <a:spcAft>
                <a:spcPts val="7770"/>
              </a:spcAft>
            </a:pPr>
            <a:r>
              <a:rPr lang="ru" sz="600">
                <a:solidFill>
                  <a:srgbClr val="8BC9D2"/>
                </a:solidFill>
                <a:latin typeface="Corbel"/>
              </a:rPr>
              <a:t>Инициатива</a:t>
            </a:r>
          </a:p>
        </p:txBody>
      </p:sp>
      <p:sp>
        <p:nvSpPr>
          <p:cNvPr id="4" name=""/>
          <p:cNvSpPr/>
          <p:nvPr/>
        </p:nvSpPr>
        <p:spPr>
          <a:xfrm>
            <a:off x="3602736" y="722376"/>
            <a:ext cx="426720" cy="426720"/>
          </a:xfrm>
          <a:prstGeom prst="rect">
            <a:avLst/>
          </a:prstGeom>
          <a:solidFill>
            <a:srgbClr val="0D4559"/>
          </a:solidFill>
        </p:spPr>
        <p:txBody>
          <a:bodyPr lIns="0" tIns="0" rIns="0" bIns="0" wrap="none">
            <a:noAutofit/>
          </a:bodyPr>
          <a:p>
            <a:pPr indent="0"/>
            <a:r>
              <a:rPr lang="ru" sz="4800">
                <a:solidFill>
                  <a:srgbClr val="8BC9D2"/>
                </a:solidFill>
                <a:latin typeface="Microsoft Sans Serif"/>
              </a:rPr>
              <a:t>э</a:t>
            </a:r>
          </a:p>
        </p:txBody>
      </p:sp>
      <p:sp>
        <p:nvSpPr>
          <p:cNvPr id="5" name=""/>
          <p:cNvSpPr/>
          <p:nvPr/>
        </p:nvSpPr>
        <p:spPr>
          <a:xfrm>
            <a:off x="4047744" y="850392"/>
            <a:ext cx="737616" cy="243840"/>
          </a:xfrm>
          <a:prstGeom prst="rect">
            <a:avLst/>
          </a:prstGeom>
          <a:solidFill>
            <a:srgbClr val="0D4559"/>
          </a:solidFill>
        </p:spPr>
        <p:txBody>
          <a:bodyPr lIns="0" tIns="0" rIns="0" bIns="0">
            <a:noAutofit/>
          </a:bodyPr>
          <a:p>
            <a:pPr indent="0">
              <a:lnSpc>
                <a:spcPts val="936"/>
              </a:lnSpc>
            </a:pPr>
            <a:r>
              <a:rPr lang="ru" sz="950" spc="50">
                <a:solidFill>
                  <a:srgbClr val="C3F0FA"/>
                </a:solidFill>
                <a:latin typeface="Lucida Sans Unicode"/>
              </a:rPr>
              <a:t>открыто</a:t>
            </a:r>
          </a:p>
          <a:p>
            <a:pPr indent="0">
              <a:lnSpc>
                <a:spcPts val="936"/>
              </a:lnSpc>
            </a:pPr>
            <a:r>
              <a:rPr lang="ru" sz="950" spc="50">
                <a:solidFill>
                  <a:srgbClr val="C3F0FA"/>
                </a:solidFill>
                <a:latin typeface="Lucida Sans Unicode"/>
              </a:rPr>
              <a:t>для всех</a:t>
            </a:r>
          </a:p>
        </p:txBody>
      </p:sp>
      <p:sp>
        <p:nvSpPr>
          <p:cNvPr id="6" name=""/>
          <p:cNvSpPr/>
          <p:nvPr/>
        </p:nvSpPr>
        <p:spPr>
          <a:xfrm>
            <a:off x="1173480" y="1792224"/>
            <a:ext cx="2947416" cy="832104"/>
          </a:xfrm>
          <a:prstGeom prst="rect">
            <a:avLst/>
          </a:prstGeom>
          <a:solidFill>
            <a:srgbClr val="40B3A4"/>
          </a:solidFill>
        </p:spPr>
        <p:txBody>
          <a:bodyPr lIns="0" tIns="0" rIns="0" bIns="0" wrap="none">
            <a:noAutofit/>
          </a:bodyPr>
          <a:p>
            <a:pPr algn="ctr" indent="0">
              <a:spcBef>
                <a:spcPts val="7770"/>
              </a:spcBef>
              <a:spcAft>
                <a:spcPts val="6300"/>
              </a:spcAft>
            </a:pPr>
            <a:r>
              <a:rPr lang="ru" sz="1600">
                <a:solidFill>
                  <a:srgbClr val="FFFFFF"/>
                </a:solidFill>
                <a:latin typeface="Lucida Sans Unicode"/>
              </a:rPr>
              <a:t>Инклюзивное лидерство</a:t>
            </a:r>
          </a:p>
        </p:txBody>
      </p:sp>
      <p:sp>
        <p:nvSpPr>
          <p:cNvPr id="7" name=""/>
          <p:cNvSpPr/>
          <p:nvPr/>
        </p:nvSpPr>
        <p:spPr>
          <a:xfrm>
            <a:off x="1115568" y="3712464"/>
            <a:ext cx="2612136" cy="1935480"/>
          </a:xfrm>
          <a:prstGeom prst="rect">
            <a:avLst/>
          </a:prstGeom>
          <a:solidFill>
            <a:srgbClr val="0A90A6"/>
          </a:solidFill>
        </p:spPr>
        <p:txBody>
          <a:bodyPr lIns="0" tIns="0" rIns="0" bIns="0">
            <a:noAutofit/>
          </a:bodyPr>
          <a:p>
            <a:pPr algn="ctr" indent="0">
              <a:lnSpc>
                <a:spcPts val="1680"/>
              </a:lnSpc>
              <a:spcBef>
                <a:spcPts val="6300"/>
              </a:spcBef>
            </a:pPr>
            <a:r>
              <a:rPr lang="ru" sz="1400">
                <a:solidFill>
                  <a:srgbClr val="C3F0FA"/>
                </a:solidFill>
                <a:latin typeface="Lucida Sans Unicode"/>
              </a:rPr>
              <a:t>Включает практики, реализуемые</a:t>
            </a:r>
          </a:p>
          <a:p>
            <a:pPr algn="ctr" indent="0">
              <a:lnSpc>
                <a:spcPts val="1680"/>
              </a:lnSpc>
            </a:pPr>
            <a:r>
              <a:rPr lang="ru" sz="1400">
                <a:solidFill>
                  <a:srgbClr val="C3F0FA"/>
                </a:solidFill>
                <a:latin typeface="Lucida Sans Unicode"/>
              </a:rPr>
              <a:t>непосредственно людьми с инвалидностью, включающие личные истории успеха людей с инвалидностью, способные вдохновлять и мотивировать других.</a:t>
            </a:r>
          </a:p>
        </p:txBody>
      </p:sp>
      <p:sp>
        <p:nvSpPr>
          <p:cNvPr id="8" name=""/>
          <p:cNvSpPr/>
          <p:nvPr/>
        </p:nvSpPr>
        <p:spPr>
          <a:xfrm>
            <a:off x="862584" y="6242304"/>
            <a:ext cx="3124200" cy="152400"/>
          </a:xfrm>
          <a:prstGeom prst="rect">
            <a:avLst/>
          </a:prstGeom>
          <a:solidFill>
            <a:srgbClr val="32B2C8"/>
          </a:solidFill>
        </p:spPr>
        <p:txBody>
          <a:bodyPr lIns="0" tIns="0" rIns="0" bIns="0" wrap="none">
            <a:noAutofit/>
          </a:bodyPr>
          <a:p>
            <a:pPr algn="just" indent="0"/>
            <a:r>
              <a:rPr lang="ru" sz="1400">
                <a:solidFill>
                  <a:srgbClr val="C3F0FA"/>
                </a:solidFill>
                <a:latin typeface="Lucida Sans Unicode"/>
              </a:rPr>
              <a:t>V_</a:t>
            </a:r>
            <a:r>
              <a:rPr lang="ru" i="1" sz="1400">
                <a:solidFill>
                  <a:srgbClr val="C3F0FA"/>
                </a:solidFill>
                <a:latin typeface="Lucida Sans Unicode"/>
              </a:rPr>
              <a:t>у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5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2" name=""/>
          <p:cNvSpPr/>
          <p:nvPr/>
        </p:nvSpPr>
        <p:spPr>
          <a:xfrm>
            <a:off x="731520" y="249936"/>
            <a:ext cx="4126992" cy="1249680"/>
          </a:xfrm>
          <a:prstGeom prst="rect">
            <a:avLst/>
          </a:prstGeom>
          <a:solidFill>
            <a:srgbClr val="0A90A6"/>
          </a:solidFill>
        </p:spPr>
        <p:txBody>
          <a:bodyPr lIns="0" tIns="0" rIns="0" bIns="0">
            <a:noAutofit/>
          </a:bodyPr>
          <a:p>
            <a:pPr algn="just" indent="0">
              <a:lnSpc>
                <a:spcPts val="3192"/>
              </a:lnSpc>
              <a:spcAft>
                <a:spcPts val="1470"/>
              </a:spcAft>
            </a:pPr>
            <a:r>
              <a:rPr lang="ru" b="1" sz="2800">
                <a:solidFill>
                  <a:srgbClr val="FFFFFF"/>
                </a:solidFill>
                <a:latin typeface="Lucida Sans Unicode"/>
              </a:rPr>
              <a:t>Всероссийский отбор инклюзивных практик «Открыто для всех»</a:t>
            </a:r>
          </a:p>
        </p:txBody>
      </p:sp>
      <p:sp>
        <p:nvSpPr>
          <p:cNvPr id="3" name=""/>
          <p:cNvSpPr/>
          <p:nvPr/>
        </p:nvSpPr>
        <p:spPr>
          <a:xfrm>
            <a:off x="7394448" y="810768"/>
            <a:ext cx="621792" cy="256032"/>
          </a:xfrm>
          <a:prstGeom prst="rect">
            <a:avLst/>
          </a:prstGeom>
          <a:solidFill>
            <a:srgbClr val="0D4559"/>
          </a:solidFill>
        </p:spPr>
        <p:txBody>
          <a:bodyPr lIns="0" tIns="0" rIns="0" bIns="0" wrap="none">
            <a:noAutofit/>
          </a:bodyPr>
          <a:p>
            <a:pPr indent="0"/>
            <a:r>
              <a:rPr lang="ru" b="1" sz="2100" spc="-50">
                <a:solidFill>
                  <a:srgbClr val="FFFFFF"/>
                </a:solidFill>
                <a:latin typeface="Corbel"/>
              </a:rPr>
              <a:t>АСИ</a:t>
            </a:r>
          </a:p>
        </p:txBody>
      </p:sp>
      <p:sp>
        <p:nvSpPr>
          <p:cNvPr id="4" name=""/>
          <p:cNvSpPr/>
          <p:nvPr/>
        </p:nvSpPr>
        <p:spPr>
          <a:xfrm>
            <a:off x="8077200" y="853440"/>
            <a:ext cx="603504" cy="219456"/>
          </a:xfrm>
          <a:prstGeom prst="rect">
            <a:avLst/>
          </a:prstGeom>
          <a:solidFill>
            <a:srgbClr val="0D4559"/>
          </a:solidFill>
        </p:spPr>
        <p:txBody>
          <a:bodyPr lIns="0" tIns="0" rIns="0" bIns="0">
            <a:noAutofit/>
          </a:bodyPr>
          <a:p>
            <a:pPr indent="0">
              <a:lnSpc>
                <a:spcPts val="552"/>
              </a:lnSpc>
            </a:pPr>
            <a:r>
              <a:rPr lang="ru" sz="550">
                <a:solidFill>
                  <a:srgbClr val="8BC9D2"/>
                </a:solidFill>
                <a:latin typeface="Lucida Sans Unicode"/>
              </a:rPr>
              <a:t>Национальная</a:t>
            </a:r>
          </a:p>
          <a:p>
            <a:pPr indent="0">
              <a:lnSpc>
                <a:spcPts val="552"/>
              </a:lnSpc>
            </a:pPr>
            <a:r>
              <a:rPr lang="ru" sz="750">
                <a:solidFill>
                  <a:srgbClr val="8BC9D2"/>
                </a:solidFill>
                <a:latin typeface="Lucida Sans Unicode"/>
              </a:rPr>
              <a:t>Социальная</a:t>
            </a:r>
          </a:p>
          <a:p>
            <a:pPr indent="0">
              <a:lnSpc>
                <a:spcPts val="552"/>
              </a:lnSpc>
            </a:pPr>
            <a:r>
              <a:rPr lang="ru" sz="750">
                <a:solidFill>
                  <a:srgbClr val="8BC9D2"/>
                </a:solidFill>
                <a:latin typeface="Lucida Sans Unicode"/>
              </a:rPr>
              <a:t>Инициатива</a:t>
            </a:r>
          </a:p>
        </p:txBody>
      </p:sp>
      <p:sp>
        <p:nvSpPr>
          <p:cNvPr id="5" name=""/>
          <p:cNvSpPr/>
          <p:nvPr/>
        </p:nvSpPr>
        <p:spPr>
          <a:xfrm>
            <a:off x="9278112" y="835152"/>
            <a:ext cx="768096" cy="249936"/>
          </a:xfrm>
          <a:prstGeom prst="rect">
            <a:avLst/>
          </a:prstGeom>
          <a:solidFill>
            <a:srgbClr val="0D4559"/>
          </a:solidFill>
        </p:spPr>
        <p:txBody>
          <a:bodyPr lIns="0" tIns="0" rIns="0" bIns="0">
            <a:noAutofit/>
          </a:bodyPr>
          <a:p>
            <a:pPr indent="0">
              <a:lnSpc>
                <a:spcPts val="912"/>
              </a:lnSpc>
            </a:pPr>
            <a:r>
              <a:rPr lang="ru" sz="950" spc="50">
                <a:solidFill>
                  <a:srgbClr val="FFFFFF"/>
                </a:solidFill>
                <a:latin typeface="Lucida Sans Unicode"/>
              </a:rPr>
              <a:t>открыто</a:t>
            </a:r>
          </a:p>
          <a:p>
            <a:pPr indent="0">
              <a:lnSpc>
                <a:spcPts val="912"/>
              </a:lnSpc>
            </a:pPr>
            <a:r>
              <a:rPr lang="ru" sz="950" spc="50">
                <a:solidFill>
                  <a:srgbClr val="FFFFFF"/>
                </a:solidFill>
                <a:latin typeface="Lucida Sans Unicode"/>
              </a:rPr>
              <a:t>для всех</a:t>
            </a:r>
          </a:p>
        </p:txBody>
      </p:sp>
      <p:sp>
        <p:nvSpPr>
          <p:cNvPr id="6" name=""/>
          <p:cNvSpPr/>
          <p:nvPr/>
        </p:nvSpPr>
        <p:spPr>
          <a:xfrm>
            <a:off x="798576" y="1877568"/>
            <a:ext cx="4443984" cy="298704"/>
          </a:xfrm>
          <a:prstGeom prst="rect">
            <a:avLst/>
          </a:prstGeom>
          <a:solidFill>
            <a:srgbClr val="9CDCC8"/>
          </a:solidFill>
        </p:spPr>
        <p:txBody>
          <a:bodyPr lIns="0" tIns="0" rIns="0" bIns="0" wrap="none">
            <a:noAutofit/>
          </a:bodyPr>
          <a:p>
            <a:pPr indent="0">
              <a:spcBef>
                <a:spcPts val="1470"/>
              </a:spcBef>
              <a:spcAft>
                <a:spcPts val="5250"/>
              </a:spcAft>
            </a:pPr>
            <a:r>
              <a:rPr lang="ru" sz="1900">
                <a:solidFill>
                  <a:srgbClr val="09494C"/>
                </a:solidFill>
                <a:latin typeface="Lucida Sans Unicode"/>
              </a:rPr>
              <a:t>Сроки проведения второго этапа</a:t>
            </a:r>
          </a:p>
        </p:txBody>
      </p:sp>
      <p:sp>
        <p:nvSpPr>
          <p:cNvPr id="7" name=""/>
          <p:cNvSpPr/>
          <p:nvPr/>
        </p:nvSpPr>
        <p:spPr>
          <a:xfrm>
            <a:off x="1054608" y="3139440"/>
            <a:ext cx="1792224" cy="591312"/>
          </a:xfrm>
          <a:prstGeom prst="rect">
            <a:avLst/>
          </a:prstGeom>
          <a:solidFill>
            <a:srgbClr val="067A92"/>
          </a:solidFill>
        </p:spPr>
        <p:txBody>
          <a:bodyPr lIns="0" tIns="0" rIns="0" bIns="0">
            <a:noAutofit/>
          </a:bodyPr>
          <a:p>
            <a:pPr indent="0">
              <a:spcAft>
                <a:spcPts val="420"/>
              </a:spcAft>
            </a:pPr>
            <a:r>
              <a:rPr lang="ru" sz="1200">
                <a:solidFill>
                  <a:srgbClr val="62C4D0"/>
                </a:solidFill>
                <a:latin typeface="Lucida Sans Unicode"/>
              </a:rPr>
              <a:t>''Т Прием заявок</a:t>
            </a:r>
          </a:p>
          <a:p>
            <a:pPr algn="just" marL="342900" indent="0">
              <a:lnSpc>
                <a:spcPts val="1416"/>
              </a:lnSpc>
            </a:pPr>
            <a:r>
              <a:rPr lang="ru" sz="1200">
                <a:solidFill>
                  <a:srgbClr val="C3F0FA"/>
                </a:solidFill>
                <a:latin typeface="Lucida Sans Unicode"/>
              </a:rPr>
              <a:t>июнь — сентябрь 2024 года</a:t>
            </a:r>
          </a:p>
        </p:txBody>
      </p:sp>
      <p:sp>
        <p:nvSpPr>
          <p:cNvPr id="8" name=""/>
          <p:cNvSpPr/>
          <p:nvPr/>
        </p:nvSpPr>
        <p:spPr>
          <a:xfrm>
            <a:off x="5047488" y="3066288"/>
            <a:ext cx="3078480" cy="603504"/>
          </a:xfrm>
          <a:prstGeom prst="rect">
            <a:avLst/>
          </a:prstGeom>
          <a:solidFill>
            <a:srgbClr val="067A92"/>
          </a:solidFill>
        </p:spPr>
        <p:txBody>
          <a:bodyPr lIns="0" tIns="0" rIns="0" bIns="0">
            <a:noAutofit/>
          </a:bodyPr>
          <a:p>
            <a:pPr algn="ctr" indent="0">
              <a:lnSpc>
                <a:spcPts val="1392"/>
              </a:lnSpc>
              <a:spcBef>
                <a:spcPts val="5250"/>
              </a:spcBef>
            </a:pPr>
            <a:r>
              <a:rPr lang="ru" sz="1200">
                <a:solidFill>
                  <a:srgbClr val="62C4D0"/>
                </a:solidFill>
                <a:latin typeface="Lucida Sans Unicode"/>
              </a:rPr>
              <a:t>"Т Заседание Экспертного совета, подведение итогов отбора</a:t>
            </a:r>
          </a:p>
          <a:p>
            <a:pPr indent="0">
              <a:spcAft>
                <a:spcPts val="4830"/>
              </a:spcAft>
            </a:pPr>
            <a:r>
              <a:rPr lang="ru" sz="1200">
                <a:solidFill>
                  <a:srgbClr val="FFFFFF"/>
                </a:solidFill>
                <a:latin typeface="Lucida Sans Unicode"/>
              </a:rPr>
              <a:t>до 01 ноября 2024 года</a:t>
            </a:r>
          </a:p>
        </p:txBody>
      </p:sp>
      <p:graphicFrame>
        <p:nvGraphicFramePr>
          <p:cNvPr id="9" name=""/>
          <p:cNvGraphicFramePr>
            <a:graphicFrameLocks noGrp="1"/>
          </p:cNvGraphicFramePr>
          <p:nvPr/>
        </p:nvGraphicFramePr>
        <p:xfrm>
          <a:off x="2868168" y="4526280"/>
          <a:ext cx="7037832" cy="1252728"/>
        </p:xfrm>
        <a:graphic>
          <a:graphicData uri="http://schemas.openxmlformats.org/drawingml/2006/table">
            <a:tbl>
              <a:tblPr/>
              <a:tblGrid>
                <a:gridCol w="1844040"/>
                <a:gridCol w="1816608"/>
                <a:gridCol w="646176"/>
                <a:gridCol w="1353312"/>
                <a:gridCol w="1377696"/>
              </a:tblGrid>
              <a:tr h="182880">
                <a:tc>
                  <a:txBody>
                    <a:bodyPr lIns="0" tIns="0" rIns="0" bIns="0">
                      <a:noAutofit/>
                    </a:bodyPr>
                    <a:p>
                      <a:pPr indent="0"/>
                      <a:r>
                        <a:rPr lang="ru" i="1" sz="1000">
                          <a:solidFill>
                            <a:srgbClr val="C3F0FA"/>
                          </a:solidFill>
                          <a:latin typeface="Consolas"/>
                        </a:rPr>
                        <a:t>с</a:t>
                      </a:r>
                    </a:p>
                  </a:txBody>
                  <a:tcPr marL="0" marR="0" marT="0" marB="0">
                    <a:solidFill>
                      <a:srgbClr val="067A92"/>
                    </a:solidFill>
                  </a:tcPr>
                </a:tc>
                <a:tc>
                  <a:txBody>
                    <a:bodyPr lIns="0" tIns="0" rIns="0" bIns="0">
                      <a:noAutofit/>
                    </a:bodyPr>
                    <a:p>
                      <a:pPr algn="r" indent="0"/>
                      <a:r>
                        <a:rPr lang="ru" sz="1200">
                          <a:solidFill>
                            <a:srgbClr val="C3F0FA"/>
                          </a:solidFill>
                          <a:latin typeface="Lucida Sans Unicode"/>
                        </a:rPr>
                        <a:t>Л</a:t>
                      </a:r>
                    </a:p>
                  </a:txBody>
                  <a:tcPr marL="0" marR="0" marT="0" marB="0">
                    <a:solidFill>
                      <a:srgbClr val="067A92"/>
                    </a:solidFill>
                  </a:tcPr>
                </a:tc>
                <a:tc>
                  <a:txBody>
                    <a:bodyPr lIns="0" tIns="0" rIns="0" bIns="0">
                      <a:noAutofit/>
                    </a:bodyPr>
                    <a:p>
                      <a:endParaRPr sz="900"/>
                    </a:p>
                  </a:txBody>
                  <a:tcPr marL="0" marR="0" marT="0" marB="0">
                    <a:solidFill>
                      <a:srgbClr val="067A92"/>
                    </a:solidFill>
                  </a:tcPr>
                </a:tc>
                <a:tc>
                  <a:txBody>
                    <a:bodyPr lIns="0" tIns="0" rIns="0" bIns="0">
                      <a:noAutofit/>
                    </a:bodyPr>
                    <a:p>
                      <a:pPr indent="0"/>
                      <a:r>
                        <a:rPr lang="ru" i="1" sz="1000">
                          <a:solidFill>
                            <a:srgbClr val="C3F0FA"/>
                          </a:solidFill>
                          <a:latin typeface="Consolas"/>
                        </a:rPr>
                        <a:t>Г</a:t>
                      </a:r>
                    </a:p>
                  </a:txBody>
                  <a:tcPr marL="0" marR="0" marT="0" marB="0">
                    <a:solidFill>
                      <a:srgbClr val="067A92"/>
                    </a:solidFill>
                  </a:tcPr>
                </a:tc>
                <a:tc>
                  <a:txBody>
                    <a:bodyPr lIns="0" tIns="0" rIns="0" bIns="0">
                      <a:noAutofit/>
                    </a:bodyPr>
                    <a:p>
                      <a:pPr algn="r" indent="0"/>
                      <a:r>
                        <a:rPr lang="ru" sz="1200">
                          <a:solidFill>
                            <a:srgbClr val="C3F0FA"/>
                          </a:solidFill>
                          <a:latin typeface="Lucida Sans Unicode"/>
                        </a:rPr>
                        <a:t>л</a:t>
                      </a:r>
                    </a:p>
                  </a:txBody>
                  <a:tcPr marL="0" marR="0" marT="0" marB="0">
                    <a:solidFill>
                      <a:srgbClr val="067A92"/>
                    </a:solidFill>
                  </a:tcPr>
                </a:tc>
              </a:tr>
              <a:tr h="862584">
                <a:tc gridSpan="2">
                  <a:txBody>
                    <a:bodyPr lIns="0" tIns="0" rIns="0" bIns="0">
                      <a:noAutofit/>
                    </a:bodyPr>
                    <a:p>
                      <a:pPr algn="just" marL="444500" marR="101600" indent="-215900">
                        <a:lnSpc>
                          <a:spcPts val="1368"/>
                        </a:lnSpc>
                      </a:pPr>
                      <a:r>
                        <a:rPr lang="ru" i="1" sz="1000">
                          <a:solidFill>
                            <a:srgbClr val="8BC9D2"/>
                          </a:solidFill>
                          <a:latin typeface="Consolas"/>
                        </a:rPr>
                        <a:t>1</a:t>
                      </a:r>
                      <a:r>
                        <a:rPr lang="ru" sz="1200">
                          <a:solidFill>
                            <a:srgbClr val="8BC9D2"/>
                          </a:solidFill>
                          <a:latin typeface="Lucida Sans Unicode"/>
                        </a:rPr>
                        <a:t> </a:t>
                      </a:r>
                      <a:r>
                        <a:rPr lang="ru" sz="1200">
                          <a:solidFill>
                            <a:srgbClr val="62C4D0"/>
                          </a:solidFill>
                          <a:latin typeface="Lucida Sans Unicode"/>
                        </a:rPr>
                        <a:t>Оценка членами Экспертного совета поступивших заявок и их размещение на платформе «Смартека»</a:t>
                      </a:r>
                    </a:p>
                    <a:p>
                      <a:pPr marL="444500" indent="0"/>
                      <a:r>
                        <a:rPr lang="ru" sz="1200">
                          <a:solidFill>
                            <a:srgbClr val="C3F0FA"/>
                          </a:solidFill>
                          <a:latin typeface="Lucida Sans Unicode"/>
                        </a:rPr>
                        <a:t>до 14 октября 2024 года</a:t>
                      </a:r>
                    </a:p>
                  </a:txBody>
                  <a:tcPr marL="0" marR="0" marT="0" marB="0">
                    <a:solidFill>
                      <a:srgbClr val="067A92"/>
                    </a:solidFill>
                  </a:tcPr>
                </a:tc>
                <a:tc hMerge="1">
                  <a:txBody>
                    <a:bodyPr lIns="0" tIns="0" rIns="0" bIns="0">
                      <a:noAutofit/>
                    </a:bodyPr>
                    <a:p>
                      <a:endParaRPr sz="4100"/>
                    </a:p>
                  </a:txBody>
                  <a:tcPr marL="0" marR="0" marT="0" marB="0"/>
                </a:tc>
                <a:tc>
                  <a:txBody>
                    <a:bodyPr lIns="0" tIns="0" rIns="0" bIns="0">
                      <a:noAutofit/>
                    </a:bodyPr>
                    <a:p>
                      <a:endParaRPr sz="4100"/>
                    </a:p>
                  </a:txBody>
                  <a:tcPr marL="0" marR="0" marT="0" marB="0">
                    <a:solidFill>
                      <a:srgbClr val="0A90A6"/>
                    </a:solidFill>
                  </a:tcPr>
                </a:tc>
                <a:tc gridSpan="2">
                  <a:txBody>
                    <a:bodyPr lIns="0" tIns="0" rIns="0" bIns="0">
                      <a:noAutofit/>
                    </a:bodyPr>
                    <a:p>
                      <a:pPr marL="457200" indent="-203200">
                        <a:lnSpc>
                          <a:spcPts val="1440"/>
                        </a:lnSpc>
                      </a:pPr>
                      <a:r>
                        <a:rPr lang="en-US" i="1" sz="1000">
                          <a:solidFill>
                            <a:srgbClr val="8BC9D2"/>
                          </a:solidFill>
                          <a:latin typeface="Consolas"/>
                        </a:rPr>
                        <a:t>i</a:t>
                      </a:r>
                      <a:r>
                        <a:rPr lang="en-US" sz="1200">
                          <a:solidFill>
                            <a:srgbClr val="8BC9D2"/>
                          </a:solidFill>
                          <a:latin typeface="Lucida Sans Unicode"/>
                        </a:rPr>
                        <a:t> </a:t>
                      </a:r>
                      <a:r>
                        <a:rPr lang="ru" sz="1200">
                          <a:solidFill>
                            <a:srgbClr val="62C4D0"/>
                          </a:solidFill>
                          <a:latin typeface="Lucida Sans Unicode"/>
                        </a:rPr>
                        <a:t>Церемония награждения победителей</a:t>
                      </a:r>
                    </a:p>
                    <a:p>
                      <a:pPr marL="457200" indent="0">
                        <a:lnSpc>
                          <a:spcPts val="1392"/>
                        </a:lnSpc>
                      </a:pPr>
                      <a:r>
                        <a:rPr lang="ru" sz="1200">
                          <a:solidFill>
                            <a:srgbClr val="C3F0FA"/>
                          </a:solidFill>
                          <a:latin typeface="Lucida Sans Unicode"/>
                        </a:rPr>
                        <a:t>в период с 1 по 10 декабря 2024 года</a:t>
                      </a:r>
                    </a:p>
                  </a:txBody>
                  <a:tcPr marL="0" marR="0" marT="0" marB="0">
                    <a:solidFill>
                      <a:srgbClr val="0A90A6"/>
                    </a:solidFill>
                  </a:tcPr>
                </a:tc>
                <a:tc hMerge="1">
                  <a:txBody>
                    <a:bodyPr lIns="0" tIns="0" rIns="0" bIns="0">
                      <a:noAutofit/>
                    </a:bodyPr>
                    <a:p>
                      <a:endParaRPr sz="4100"/>
                    </a:p>
                  </a:txBody>
                  <a:tcPr marL="0" marR="0" marT="0" marB="0"/>
                </a:tc>
              </a:tr>
              <a:tr h="207264">
                <a:tc>
                  <a:txBody>
                    <a:bodyPr lIns="0" tIns="0" rIns="0" bIns="0">
                      <a:noAutofit/>
                    </a:bodyPr>
                    <a:p>
                      <a:pPr algn="just" indent="0"/>
                      <a:r>
                        <a:rPr lang="ru" sz="1200">
                          <a:solidFill>
                            <a:srgbClr val="C3F0FA"/>
                          </a:solidFill>
                          <a:latin typeface="Lucida Sans Unicode"/>
                        </a:rPr>
                        <a:t>Ч_</a:t>
                      </a:r>
                    </a:p>
                  </a:txBody>
                  <a:tcPr marL="0" marR="0" marT="0" marB="0" anchor="b">
                    <a:solidFill>
                      <a:srgbClr val="0A90A6"/>
                    </a:solidFill>
                  </a:tcPr>
                </a:tc>
                <a:tc>
                  <a:txBody>
                    <a:bodyPr lIns="0" tIns="0" rIns="0" bIns="0">
                      <a:noAutofit/>
                    </a:bodyPr>
                    <a:p>
                      <a:pPr algn="just" indent="0"/>
                      <a:r>
                        <a:rPr lang="ru" sz="1200">
                          <a:solidFill>
                            <a:srgbClr val="8BC9D2"/>
                          </a:solidFill>
                          <a:latin typeface="Lucida Sans Unicode"/>
                        </a:rPr>
                        <a:t>_У</a:t>
                      </a:r>
                    </a:p>
                  </a:txBody>
                  <a:tcPr marL="0" marR="0" marT="0" marB="0" anchor="b">
                    <a:solidFill>
                      <a:srgbClr val="0A90A6"/>
                    </a:solidFill>
                  </a:tcPr>
                </a:tc>
                <a:tc>
                  <a:txBody>
                    <a:bodyPr lIns="0" tIns="0" rIns="0" bIns="0">
                      <a:noAutofit/>
                    </a:bodyPr>
                    <a:p>
                      <a:endParaRPr sz="1000"/>
                    </a:p>
                  </a:txBody>
                  <a:tcPr marL="0" marR="0" marT="0" marB="0">
                    <a:solidFill>
                      <a:srgbClr val="0A90A6"/>
                    </a:solidFill>
                  </a:tcPr>
                </a:tc>
                <a:tc>
                  <a:txBody>
                    <a:bodyPr lIns="0" tIns="0" rIns="0" bIns="0">
                      <a:noAutofit/>
                    </a:bodyPr>
                    <a:p>
                      <a:pPr algn="just" indent="0"/>
                      <a:r>
                        <a:rPr lang="ru" sz="1200">
                          <a:solidFill>
                            <a:srgbClr val="C3F0FA"/>
                          </a:solidFill>
                          <a:latin typeface="Lucida Sans Unicode"/>
                        </a:rPr>
                        <a:t>Ч_</a:t>
                      </a:r>
                    </a:p>
                  </a:txBody>
                  <a:tcPr marL="0" marR="0" marT="0" marB="0" anchor="b">
                    <a:solidFill>
                      <a:srgbClr val="0A90A6"/>
                    </a:solidFill>
                  </a:tcPr>
                </a:tc>
                <a:tc>
                  <a:txBody>
                    <a:bodyPr lIns="0" tIns="0" rIns="0" bIns="0">
                      <a:noAutofit/>
                    </a:bodyPr>
                    <a:p>
                      <a:pPr algn="just" indent="0"/>
                      <a:r>
                        <a:rPr lang="ru" sz="1200">
                          <a:solidFill>
                            <a:srgbClr val="C3F0FA"/>
                          </a:solidFill>
                          <a:latin typeface="Lucida Sans Unicode"/>
                        </a:rPr>
                        <a:t>_/</a:t>
                      </a:r>
                    </a:p>
                  </a:txBody>
                  <a:tcPr marL="0" marR="0" marT="0" marB="0" anchor="b">
                    <a:solidFill>
                      <a:srgbClr val="0A90A6"/>
                    </a:solidFill>
                  </a:tcPr>
                </a:tc>
              </a:tr>
            </a:tbl>
          </a:graphicData>
        </a:graphic>
      </p:graphicFrame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6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"/>
          <p:cNvPicPr>
            <a:picLocks noChangeAspect="1"/>
          </p:cNvPicPr>
          <p:nvPr/>
        </p:nvPicPr>
        <p:blipFill>
          <a:blip r:embed="rPictId0"/>
          <a:stretch>
            <a:fillRect/>
          </a:stretch>
        </p:blipFill>
        <p:spPr>
          <a:xfrm>
            <a:off x="0" y="0"/>
            <a:ext cx="10692384" cy="7559040"/>
          </a:xfrm>
          <a:prstGeom prst="rect">
            <a:avLst/>
          </a:prstGeom>
        </p:spPr>
      </p:pic>
      <p:sp>
        <p:nvSpPr>
          <p:cNvPr id="3" name=""/>
          <p:cNvSpPr/>
          <p:nvPr/>
        </p:nvSpPr>
        <p:spPr>
          <a:xfrm>
            <a:off x="548640" y="582168"/>
            <a:ext cx="5849112" cy="704088"/>
          </a:xfrm>
          <a:prstGeom prst="rect">
            <a:avLst/>
          </a:prstGeom>
        </p:spPr>
        <p:txBody>
          <a:bodyPr lIns="0" tIns="0" rIns="0" bIns="0">
            <a:noAutofit/>
          </a:bodyPr>
          <a:p>
            <a:pPr algn="just" indent="0">
              <a:lnSpc>
                <a:spcPts val="2784"/>
              </a:lnSpc>
            </a:pPr>
            <a:r>
              <a:rPr lang="ru" sz="2500">
                <a:solidFill>
                  <a:srgbClr val="FFFFFF"/>
                </a:solidFill>
                <a:latin typeface="Lucida Sans Unicode"/>
              </a:rPr>
              <a:t>Всероссийский отбор инклюзивных практик «Открыто для всех»</a:t>
            </a:r>
          </a:p>
        </p:txBody>
      </p:sp>
      <p:sp>
        <p:nvSpPr>
          <p:cNvPr id="4" name=""/>
          <p:cNvSpPr/>
          <p:nvPr/>
        </p:nvSpPr>
        <p:spPr>
          <a:xfrm>
            <a:off x="8516112" y="786384"/>
            <a:ext cx="420624" cy="192024"/>
          </a:xfrm>
          <a:prstGeom prst="rect">
            <a:avLst/>
          </a:prstGeom>
        </p:spPr>
        <p:txBody>
          <a:bodyPr lIns="0" tIns="0" rIns="0" bIns="0">
            <a:noAutofit/>
          </a:bodyPr>
          <a:p>
            <a:pPr indent="0">
              <a:lnSpc>
                <a:spcPts val="432"/>
              </a:lnSpc>
            </a:pPr>
            <a:r>
              <a:rPr lang="ru" sz="400">
                <a:solidFill>
                  <a:srgbClr val="8BC9D2"/>
                </a:solidFill>
                <a:latin typeface="Microsoft Sans Serif"/>
              </a:rPr>
              <a:t>НЗЦ&gt;&gt;0»МЛ1&gt;'&lt;,1П</a:t>
            </a:r>
          </a:p>
          <a:p>
            <a:pPr indent="0">
              <a:lnSpc>
                <a:spcPts val="432"/>
              </a:lnSpc>
            </a:pPr>
            <a:r>
              <a:rPr lang="ru" sz="600">
                <a:solidFill>
                  <a:srgbClr val="8BC9D2"/>
                </a:solidFill>
                <a:latin typeface="Corbel"/>
              </a:rPr>
              <a:t>Социальная</a:t>
            </a:r>
          </a:p>
          <a:p>
            <a:pPr indent="0">
              <a:lnSpc>
                <a:spcPts val="432"/>
              </a:lnSpc>
            </a:pPr>
            <a:r>
              <a:rPr lang="ru" sz="600">
                <a:solidFill>
                  <a:srgbClr val="8BC9D2"/>
                </a:solidFill>
                <a:latin typeface="Corbel"/>
              </a:rPr>
              <a:t>Иго I </a:t>
            </a:r>
            <a:r>
              <a:rPr lang="ru" cap="small" sz="600">
                <a:solidFill>
                  <a:srgbClr val="8BC9D2"/>
                </a:solidFill>
                <a:latin typeface="Corbel"/>
              </a:rPr>
              <a:t>«'Ий</a:t>
            </a:r>
          </a:p>
        </p:txBody>
      </p:sp>
      <p:sp>
        <p:nvSpPr>
          <p:cNvPr id="5" name=""/>
          <p:cNvSpPr/>
          <p:nvPr/>
        </p:nvSpPr>
        <p:spPr>
          <a:xfrm>
            <a:off x="9442704" y="786384"/>
            <a:ext cx="560832" cy="201168"/>
          </a:xfrm>
          <a:prstGeom prst="rect">
            <a:avLst/>
          </a:prstGeom>
        </p:spPr>
        <p:txBody>
          <a:bodyPr lIns="0" tIns="0" rIns="0" bIns="0">
            <a:noAutofit/>
          </a:bodyPr>
          <a:p>
            <a:pPr algn="just" indent="0">
              <a:lnSpc>
                <a:spcPts val="720"/>
              </a:lnSpc>
            </a:pPr>
            <a:r>
              <a:rPr lang="ru" sz="750">
                <a:solidFill>
                  <a:srgbClr val="C3F0FA"/>
                </a:solidFill>
                <a:latin typeface="Lucida Sans Unicode"/>
              </a:rPr>
              <a:t>открыто для всех</a:t>
            </a:r>
          </a:p>
        </p:txBody>
      </p:sp>
      <p:sp>
        <p:nvSpPr>
          <p:cNvPr id="6" name=""/>
          <p:cNvSpPr/>
          <p:nvPr/>
        </p:nvSpPr>
        <p:spPr>
          <a:xfrm>
            <a:off x="6592824" y="2215896"/>
            <a:ext cx="2828544" cy="1243584"/>
          </a:xfrm>
          <a:prstGeom prst="rect">
            <a:avLst/>
          </a:prstGeom>
        </p:spPr>
        <p:txBody>
          <a:bodyPr lIns="0" tIns="0" rIns="0" bIns="0">
            <a:noAutofit/>
          </a:bodyPr>
          <a:p>
            <a:pPr indent="0">
              <a:lnSpc>
                <a:spcPts val="1680"/>
              </a:lnSpc>
              <a:spcAft>
                <a:spcPts val="420"/>
              </a:spcAft>
            </a:pPr>
            <a:r>
              <a:rPr lang="ru" sz="1400">
                <a:solidFill>
                  <a:srgbClr val="8BC9D2"/>
                </a:solidFill>
                <a:latin typeface="Lucida Sans Unicode"/>
              </a:rPr>
              <a:t>Планируемая география Отбора</a:t>
            </a:r>
          </a:p>
          <a:p>
            <a:pPr indent="0">
              <a:spcAft>
                <a:spcPts val="840"/>
              </a:spcAft>
            </a:pPr>
            <a:r>
              <a:rPr lang="ru" sz="2300">
                <a:solidFill>
                  <a:srgbClr val="8BC9D2"/>
                </a:solidFill>
                <a:latin typeface="Microsoft Sans Serif"/>
              </a:rPr>
              <a:t>60</a:t>
            </a:r>
            <a:r>
              <a:rPr lang="ru" sz="2300">
                <a:solidFill>
                  <a:srgbClr val="8BC9D2"/>
                </a:solidFill>
                <a:latin typeface="Lucida Sans Unicode"/>
              </a:rPr>
              <a:t> </a:t>
            </a:r>
            <a:r>
              <a:rPr lang="ru" sz="1200">
                <a:solidFill>
                  <a:srgbClr val="FFFFFF"/>
                </a:solidFill>
                <a:latin typeface="Lucida Sans Unicode"/>
              </a:rPr>
              <a:t>субъектов РФ</a:t>
            </a:r>
          </a:p>
          <a:p>
            <a:pPr indent="0">
              <a:lnSpc>
                <a:spcPts val="1392"/>
              </a:lnSpc>
            </a:pPr>
            <a:r>
              <a:rPr lang="ru" sz="1200">
                <a:solidFill>
                  <a:srgbClr val="FFFFFF"/>
                </a:solidFill>
                <a:latin typeface="Lucida Sans Unicode"/>
              </a:rPr>
              <a:t>Поданные практики реализуются по всей территории РФ</a:t>
            </a:r>
          </a:p>
        </p:txBody>
      </p:sp>
      <p:sp>
        <p:nvSpPr>
          <p:cNvPr id="7" name=""/>
          <p:cNvSpPr/>
          <p:nvPr/>
        </p:nvSpPr>
        <p:spPr>
          <a:xfrm>
            <a:off x="3870960" y="2910840"/>
            <a:ext cx="1292352" cy="432816"/>
          </a:xfrm>
          <a:prstGeom prst="rect">
            <a:avLst/>
          </a:prstGeom>
        </p:spPr>
        <p:txBody>
          <a:bodyPr lIns="0" tIns="0" rIns="0" bIns="0">
            <a:noAutofit/>
          </a:bodyPr>
          <a:p>
            <a:pPr indent="0">
              <a:spcAft>
                <a:spcPts val="420"/>
              </a:spcAft>
            </a:pPr>
            <a:r>
              <a:rPr lang="ru" sz="1400">
                <a:solidFill>
                  <a:srgbClr val="FFFFFF"/>
                </a:solidFill>
                <a:latin typeface="Lucida Sans Unicode"/>
              </a:rPr>
              <a:t>победителей</a:t>
            </a:r>
          </a:p>
          <a:p>
            <a:pPr indent="0"/>
            <a:r>
              <a:rPr lang="ru" sz="1400">
                <a:solidFill>
                  <a:srgbClr val="FFFFFF"/>
                </a:solidFill>
                <a:latin typeface="Lucida Sans Unicode"/>
              </a:rPr>
              <a:t>определено</a:t>
            </a:r>
          </a:p>
        </p:txBody>
      </p:sp>
      <p:sp>
        <p:nvSpPr>
          <p:cNvPr id="8" name=""/>
          <p:cNvSpPr/>
          <p:nvPr/>
        </p:nvSpPr>
        <p:spPr>
          <a:xfrm>
            <a:off x="1926336" y="2956560"/>
            <a:ext cx="947928" cy="347472"/>
          </a:xfrm>
          <a:prstGeom prst="rect">
            <a:avLst/>
          </a:prstGeom>
        </p:spPr>
        <p:txBody>
          <a:bodyPr lIns="0" tIns="0" rIns="0" bIns="0">
            <a:noAutofit/>
          </a:bodyPr>
          <a:p>
            <a:pPr indent="0">
              <a:spcAft>
                <a:spcPts val="420"/>
              </a:spcAft>
            </a:pPr>
            <a:r>
              <a:rPr lang="ru" sz="1400">
                <a:solidFill>
                  <a:srgbClr val="FFFFFF"/>
                </a:solidFill>
                <a:latin typeface="Lucida Sans Unicode"/>
              </a:rPr>
              <a:t>поданных</a:t>
            </a:r>
          </a:p>
          <a:p>
            <a:pPr indent="0"/>
            <a:r>
              <a:rPr lang="ru" sz="1400">
                <a:solidFill>
                  <a:srgbClr val="FFFFFF"/>
                </a:solidFill>
                <a:latin typeface="Lucida Sans Unicode"/>
              </a:rPr>
              <a:t>зоявок</a:t>
            </a:r>
          </a:p>
        </p:txBody>
      </p:sp>
      <p:sp>
        <p:nvSpPr>
          <p:cNvPr id="9" name=""/>
          <p:cNvSpPr/>
          <p:nvPr/>
        </p:nvSpPr>
        <p:spPr>
          <a:xfrm>
            <a:off x="1780032" y="3630168"/>
            <a:ext cx="3118104" cy="384048"/>
          </a:xfrm>
          <a:prstGeom prst="rect">
            <a:avLst/>
          </a:prstGeom>
        </p:spPr>
        <p:txBody>
          <a:bodyPr lIns="0" tIns="0" rIns="0" bIns="0">
            <a:noAutofit/>
          </a:bodyPr>
          <a:p>
            <a:pPr algn="just" indent="0">
              <a:lnSpc>
                <a:spcPts val="1680"/>
              </a:lnSpc>
              <a:spcAft>
                <a:spcPts val="8190"/>
              </a:spcAft>
            </a:pPr>
            <a:r>
              <a:rPr lang="ru" sz="1400">
                <a:solidFill>
                  <a:srgbClr val="FFFFFF"/>
                </a:solidFill>
                <a:latin typeface="Lucida Sans Unicode"/>
              </a:rPr>
              <a:t>практик размещено и доступно для тиражирования</a:t>
            </a:r>
          </a:p>
        </p:txBody>
      </p:sp>
      <p:sp>
        <p:nvSpPr>
          <p:cNvPr id="10" name=""/>
          <p:cNvSpPr/>
          <p:nvPr/>
        </p:nvSpPr>
        <p:spPr>
          <a:xfrm>
            <a:off x="2417064" y="5593080"/>
            <a:ext cx="950976" cy="344424"/>
          </a:xfrm>
          <a:prstGeom prst="rect">
            <a:avLst/>
          </a:prstGeom>
        </p:spPr>
        <p:txBody>
          <a:bodyPr lIns="0" tIns="0" rIns="0" bIns="0">
            <a:noAutofit/>
          </a:bodyPr>
          <a:p>
            <a:pPr indent="0">
              <a:spcBef>
                <a:spcPts val="8190"/>
              </a:spcBef>
              <a:spcAft>
                <a:spcPts val="420"/>
              </a:spcAft>
            </a:pPr>
            <a:r>
              <a:rPr lang="ru" sz="1400">
                <a:solidFill>
                  <a:srgbClr val="FFFFFF"/>
                </a:solidFill>
                <a:latin typeface="Lucida Sans Unicode"/>
              </a:rPr>
              <a:t>поданных</a:t>
            </a:r>
          </a:p>
          <a:p>
            <a:pPr indent="0">
              <a:spcAft>
                <a:spcPts val="1470"/>
              </a:spcAft>
            </a:pPr>
            <a:r>
              <a:rPr lang="ru" sz="1400">
                <a:solidFill>
                  <a:srgbClr val="FFFFFF"/>
                </a:solidFill>
                <a:latin typeface="Lucida Sans Unicode"/>
              </a:rPr>
              <a:t>заявок</a:t>
            </a:r>
          </a:p>
        </p:txBody>
      </p:sp>
      <p:sp>
        <p:nvSpPr>
          <p:cNvPr id="11" name=""/>
          <p:cNvSpPr/>
          <p:nvPr/>
        </p:nvSpPr>
        <p:spPr>
          <a:xfrm>
            <a:off x="2417064" y="6196584"/>
            <a:ext cx="1115568" cy="390144"/>
          </a:xfrm>
          <a:prstGeom prst="rect">
            <a:avLst/>
          </a:prstGeom>
        </p:spPr>
        <p:txBody>
          <a:bodyPr lIns="0" tIns="0" rIns="0" bIns="0">
            <a:noAutofit/>
          </a:bodyPr>
          <a:p>
            <a:pPr indent="0">
              <a:lnSpc>
                <a:spcPts val="1680"/>
              </a:lnSpc>
              <a:spcBef>
                <a:spcPts val="1470"/>
              </a:spcBef>
            </a:pPr>
            <a:r>
              <a:rPr lang="ru" sz="1400">
                <a:solidFill>
                  <a:srgbClr val="FFFFFF"/>
                </a:solidFill>
                <a:latin typeface="Lucida Sans Unicode"/>
              </a:rPr>
              <a:t>субъект РФ охвачен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7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"/>
          <p:cNvPicPr>
            <a:picLocks noChangeAspect="1"/>
          </p:cNvPicPr>
          <p:nvPr/>
        </p:nvPicPr>
        <p:blipFill>
          <a:blip r:embed="rPictId0"/>
          <a:stretch>
            <a:fillRect/>
          </a:stretch>
        </p:blipFill>
        <p:spPr>
          <a:xfrm>
            <a:off x="6614160" y="2511552"/>
            <a:ext cx="3864864" cy="633984"/>
          </a:xfrm>
          <a:prstGeom prst="rect">
            <a:avLst/>
          </a:prstGeom>
        </p:spPr>
      </p:pic>
      <p:sp>
        <p:nvSpPr>
          <p:cNvPr id="3" name=""/>
          <p:cNvSpPr/>
          <p:nvPr/>
        </p:nvSpPr>
        <p:spPr>
          <a:xfrm>
            <a:off x="627888" y="432816"/>
            <a:ext cx="6327648" cy="1828800"/>
          </a:xfrm>
          <a:prstGeom prst="rect">
            <a:avLst/>
          </a:prstGeom>
          <a:solidFill>
            <a:srgbClr val="0A90A6"/>
          </a:solidFill>
        </p:spPr>
        <p:txBody>
          <a:bodyPr lIns="0" tIns="0" rIns="0" bIns="0">
            <a:noAutofit/>
          </a:bodyPr>
          <a:p>
            <a:pPr indent="0">
              <a:lnSpc>
                <a:spcPts val="3504"/>
              </a:lnSpc>
            </a:pPr>
            <a:r>
              <a:rPr lang="ru" sz="2900">
                <a:solidFill>
                  <a:srgbClr val="FFFFFF"/>
                </a:solidFill>
                <a:latin typeface="Lucida Sans Unicode"/>
              </a:rPr>
              <a:t>Подайте заявку неучастие во Всероссийском отборе практик «Открыто для всех»</a:t>
            </a:r>
          </a:p>
        </p:txBody>
      </p:sp>
      <p:sp>
        <p:nvSpPr>
          <p:cNvPr id="4" name=""/>
          <p:cNvSpPr/>
          <p:nvPr/>
        </p:nvSpPr>
        <p:spPr>
          <a:xfrm>
            <a:off x="701040" y="2859024"/>
            <a:ext cx="3438144" cy="1444752"/>
          </a:xfrm>
          <a:prstGeom prst="rect">
            <a:avLst/>
          </a:prstGeom>
          <a:solidFill>
            <a:srgbClr val="0A90A6"/>
          </a:solidFill>
        </p:spPr>
        <p:txBody>
          <a:bodyPr lIns="0" tIns="0" rIns="0" bIns="0">
            <a:noAutofit/>
          </a:bodyPr>
          <a:p>
            <a:pPr indent="0">
              <a:lnSpc>
                <a:spcPts val="2784"/>
              </a:lnSpc>
            </a:pPr>
            <a:r>
              <a:rPr lang="ru" sz="2500">
                <a:solidFill>
                  <a:srgbClr val="FFFFFF"/>
                </a:solidFill>
                <a:latin typeface="Lucida Sans Unicode"/>
              </a:rPr>
              <a:t>Используйте </a:t>
            </a:r>
            <a:r>
              <a:rPr lang="en-US" sz="2500">
                <a:solidFill>
                  <a:srgbClr val="FFFFFF"/>
                </a:solidFill>
                <a:latin typeface="Lucida Sans Unicode"/>
              </a:rPr>
              <a:t>QR</a:t>
            </a:r>
            <a:r>
              <a:rPr lang="ru" sz="2500">
                <a:solidFill>
                  <a:srgbClr val="FFFFFF"/>
                </a:solidFill>
                <a:latin typeface="Lucida Sans Unicode"/>
              </a:rPr>
              <a:t>-код для перехода но платформу «Смартека»</a:t>
            </a:r>
          </a:p>
        </p:txBody>
      </p:sp>
      <p:sp>
        <p:nvSpPr>
          <p:cNvPr id="5" name=""/>
          <p:cNvSpPr/>
          <p:nvPr/>
        </p:nvSpPr>
        <p:spPr>
          <a:xfrm>
            <a:off x="7528560" y="780288"/>
            <a:ext cx="615696" cy="243840"/>
          </a:xfrm>
          <a:prstGeom prst="rect">
            <a:avLst/>
          </a:prstGeom>
          <a:solidFill>
            <a:srgbClr val="0D4559"/>
          </a:solidFill>
        </p:spPr>
        <p:txBody>
          <a:bodyPr lIns="0" tIns="0" rIns="0" bIns="0" wrap="none">
            <a:noAutofit/>
          </a:bodyPr>
          <a:p>
            <a:pPr indent="0"/>
            <a:r>
              <a:rPr lang="ru" b="1" sz="2100" spc="-50">
                <a:solidFill>
                  <a:srgbClr val="FFFFFF"/>
                </a:solidFill>
                <a:latin typeface="Corbel"/>
              </a:rPr>
              <a:t>АСИ</a:t>
            </a:r>
          </a:p>
        </p:txBody>
      </p:sp>
      <p:sp>
        <p:nvSpPr>
          <p:cNvPr id="6" name=""/>
          <p:cNvSpPr/>
          <p:nvPr/>
        </p:nvSpPr>
        <p:spPr>
          <a:xfrm>
            <a:off x="8205216" y="810768"/>
            <a:ext cx="597408" cy="219456"/>
          </a:xfrm>
          <a:prstGeom prst="rect">
            <a:avLst/>
          </a:prstGeom>
          <a:solidFill>
            <a:srgbClr val="0D4559"/>
          </a:solidFill>
        </p:spPr>
        <p:txBody>
          <a:bodyPr lIns="0" tIns="0" rIns="0" bIns="0">
            <a:noAutofit/>
          </a:bodyPr>
          <a:p>
            <a:pPr indent="0">
              <a:lnSpc>
                <a:spcPts val="528"/>
              </a:lnSpc>
            </a:pPr>
            <a:r>
              <a:rPr lang="ru" sz="600">
                <a:solidFill>
                  <a:srgbClr val="8BC9D2"/>
                </a:solidFill>
                <a:latin typeface="Corbel"/>
              </a:rPr>
              <a:t>Нацмонамьнап</a:t>
            </a:r>
          </a:p>
          <a:p>
            <a:pPr indent="0">
              <a:lnSpc>
                <a:spcPts val="528"/>
              </a:lnSpc>
            </a:pPr>
            <a:r>
              <a:rPr lang="ru" sz="750">
                <a:solidFill>
                  <a:srgbClr val="8BC9D2"/>
                </a:solidFill>
                <a:latin typeface="Lucida Sans Unicode"/>
              </a:rPr>
              <a:t>Социальная</a:t>
            </a:r>
          </a:p>
          <a:p>
            <a:pPr indent="0">
              <a:lnSpc>
                <a:spcPts val="528"/>
              </a:lnSpc>
            </a:pPr>
            <a:r>
              <a:rPr lang="ru" sz="750">
                <a:solidFill>
                  <a:srgbClr val="8BC9D2"/>
                </a:solidFill>
                <a:latin typeface="Lucida Sans Unicode"/>
              </a:rPr>
              <a:t>Инициатива</a:t>
            </a:r>
          </a:p>
        </p:txBody>
      </p:sp>
      <p:sp>
        <p:nvSpPr>
          <p:cNvPr id="7" name=""/>
          <p:cNvSpPr/>
          <p:nvPr/>
        </p:nvSpPr>
        <p:spPr>
          <a:xfrm>
            <a:off x="6858000" y="3925824"/>
            <a:ext cx="609600" cy="469392"/>
          </a:xfrm>
          <a:prstGeom prst="rect">
            <a:avLst/>
          </a:prstGeom>
          <a:solidFill>
            <a:srgbClr val="0D4559"/>
          </a:solidFill>
        </p:spPr>
        <p:txBody>
          <a:bodyPr lIns="0" tIns="0" rIns="0" bIns="0" wrap="none">
            <a:noAutofit/>
          </a:bodyPr>
          <a:p>
            <a:pPr indent="0"/>
            <a:r>
              <a:rPr lang="ru" b="1" sz="3500" spc="-50">
                <a:solidFill>
                  <a:srgbClr val="FFFFFF"/>
                </a:solidFill>
                <a:latin typeface="Lucida Sans Unicode"/>
              </a:rPr>
              <a:t>О</a:t>
            </a:r>
          </a:p>
        </p:txBody>
      </p:sp>
      <p:sp>
        <p:nvSpPr>
          <p:cNvPr id="8" name=""/>
          <p:cNvSpPr/>
          <p:nvPr/>
        </p:nvSpPr>
        <p:spPr>
          <a:xfrm>
            <a:off x="9400032" y="804672"/>
            <a:ext cx="762000" cy="237744"/>
          </a:xfrm>
          <a:prstGeom prst="rect">
            <a:avLst/>
          </a:prstGeom>
          <a:solidFill>
            <a:srgbClr val="0D4559"/>
          </a:solidFill>
        </p:spPr>
        <p:txBody>
          <a:bodyPr lIns="0" tIns="0" rIns="0" bIns="0">
            <a:noAutofit/>
          </a:bodyPr>
          <a:p>
            <a:pPr indent="0">
              <a:lnSpc>
                <a:spcPts val="936"/>
              </a:lnSpc>
            </a:pPr>
            <a:r>
              <a:rPr lang="ru" sz="950" spc="50">
                <a:solidFill>
                  <a:srgbClr val="C3F0FA"/>
                </a:solidFill>
                <a:latin typeface="Lucida Sans Unicode"/>
              </a:rPr>
              <a:t>открыто</a:t>
            </a:r>
          </a:p>
          <a:p>
            <a:pPr indent="0">
              <a:lnSpc>
                <a:spcPts val="936"/>
              </a:lnSpc>
            </a:pPr>
            <a:r>
              <a:rPr lang="ru" sz="950" spc="50">
                <a:solidFill>
                  <a:srgbClr val="C3F0FA"/>
                </a:solidFill>
                <a:latin typeface="Lucida Sans Unicode"/>
              </a:rPr>
              <a:t>для всех</a:t>
            </a:r>
          </a:p>
        </p:txBody>
      </p:sp>
      <p:sp>
        <p:nvSpPr>
          <p:cNvPr id="9" name=""/>
          <p:cNvSpPr/>
          <p:nvPr/>
        </p:nvSpPr>
        <p:spPr>
          <a:xfrm>
            <a:off x="8766048" y="3931920"/>
            <a:ext cx="938784" cy="573024"/>
          </a:xfrm>
          <a:prstGeom prst="rect">
            <a:avLst/>
          </a:prstGeom>
          <a:solidFill>
            <a:srgbClr val="0D4559"/>
          </a:solidFill>
        </p:spPr>
        <p:txBody>
          <a:bodyPr lIns="0" tIns="0" rIns="0" bIns="0" wrap="none">
            <a:noAutofit/>
          </a:bodyPr>
          <a:p>
            <a:pPr indent="0"/>
            <a:r>
              <a:rPr lang="ru" sz="6300" spc="-50">
                <a:solidFill>
                  <a:srgbClr val="FFFFFF"/>
                </a:solidFill>
                <a:latin typeface="Lucida Sans Unicode"/>
              </a:rPr>
              <a:t>ЛР</a:t>
            </a:r>
          </a:p>
        </p:txBody>
      </p:sp>
      <p:sp>
        <p:nvSpPr>
          <p:cNvPr id="10" name=""/>
          <p:cNvSpPr/>
          <p:nvPr/>
        </p:nvSpPr>
        <p:spPr>
          <a:xfrm>
            <a:off x="6858000" y="6041136"/>
            <a:ext cx="609600" cy="640080"/>
          </a:xfrm>
          <a:prstGeom prst="rect">
            <a:avLst/>
          </a:prstGeom>
          <a:solidFill>
            <a:srgbClr val="0D4559"/>
          </a:solidFill>
        </p:spPr>
        <p:txBody>
          <a:bodyPr lIns="0" tIns="0" rIns="0" bIns="0" wrap="none">
            <a:noAutofit/>
          </a:bodyPr>
          <a:p>
            <a:pPr indent="0"/>
            <a:r>
              <a:rPr lang="ru" sz="6300" spc="-50">
                <a:solidFill>
                  <a:srgbClr val="FFFFFF"/>
                </a:solidFill>
                <a:latin typeface="Lucida Sans Unicode"/>
              </a:rPr>
              <a:t>о</a:t>
            </a:r>
          </a:p>
        </p:txBody>
      </p:sp>
      <p:sp>
        <p:nvSpPr>
          <p:cNvPr id="11" name=""/>
          <p:cNvSpPr/>
          <p:nvPr/>
        </p:nvSpPr>
        <p:spPr>
          <a:xfrm>
            <a:off x="0" y="0"/>
            <a:ext cx="0" cy="0"/>
          </a:xfrm>
          <a:prstGeom prst="rect">
            <a:avLst/>
          </a:prstGeom>
          <a:solidFill>
            <a:srgbClr val="0D4559"/>
          </a:solidFill>
        </p:spPr>
        <p:txBody>
          <a:bodyPr lIns="0" tIns="0" rIns="0" bIns="0" wrap="none">
            <a:noAutofit/>
          </a:bodyPr>
          <a:p/>
        </p:txBody>
      </p:sp>
      <p:sp>
        <p:nvSpPr>
          <p:cNvPr id="12" name=""/>
          <p:cNvSpPr/>
          <p:nvPr/>
        </p:nvSpPr>
        <p:spPr>
          <a:xfrm>
            <a:off x="3011424" y="7046976"/>
            <a:ext cx="167640" cy="51816"/>
          </a:xfrm>
          <a:prstGeom prst="rect">
            <a:avLst/>
          </a:prstGeom>
          <a:solidFill>
            <a:srgbClr val="32B2C8"/>
          </a:solidFill>
        </p:spPr>
        <p:txBody>
          <a:bodyPr lIns="0" tIns="0" rIns="0" bIns="0" wrap="none">
            <a:noAutofit/>
          </a:bodyPr>
          <a:p>
            <a:pPr indent="0"/>
            <a:r>
              <a:rPr lang="ru" sz="400">
                <a:solidFill>
                  <a:srgbClr val="33B7CB"/>
                </a:solidFill>
                <a:latin typeface="Corbel"/>
              </a:rPr>
              <a:t>Г</a:t>
            </a:r>
            <a:r>
              <a:rPr lang="ru" sz="1000">
                <a:solidFill>
                  <a:srgbClr val="33B7CB"/>
                </a:solidFill>
                <a:latin typeface="Franklin Gothic Heavy"/>
              </a:rPr>
              <a:t>"”</a:t>
            </a:r>
            <a:r>
              <a:rPr lang="ru" baseline="30000" sz="1000">
                <a:solidFill>
                  <a:srgbClr val="33B7CB"/>
                </a:solidFill>
                <a:latin typeface="Franklin Gothic Heavy"/>
              </a:rPr>
              <a:t>1</a:t>
            </a:r>
            <a:r>
              <a:rPr lang="ru" sz="1000">
                <a:solidFill>
                  <a:srgbClr val="33B7CB"/>
                </a:solidFill>
                <a:latin typeface="Franklin Gothic Heavy"/>
              </a:rPr>
              <a:t> -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"/>
          <p:cNvPicPr>
            <a:picLocks noChangeAspect="1"/>
          </p:cNvPicPr>
          <p:nvPr/>
        </p:nvPicPr>
        <p:blipFill>
          <a:blip r:embed="rPictId0"/>
          <a:stretch>
            <a:fillRect/>
          </a:stretch>
        </p:blipFill>
        <p:spPr>
          <a:xfrm>
            <a:off x="207264" y="6736080"/>
            <a:ext cx="9902952" cy="131064"/>
          </a:xfrm>
          <a:prstGeom prst="rect">
            <a:avLst/>
          </a:prstGeom>
        </p:spPr>
      </p:pic>
      <p:sp>
        <p:nvSpPr>
          <p:cNvPr id="3" name=""/>
          <p:cNvSpPr/>
          <p:nvPr/>
        </p:nvSpPr>
        <p:spPr>
          <a:xfrm>
            <a:off x="664464" y="487680"/>
            <a:ext cx="4352544" cy="774192"/>
          </a:xfrm>
          <a:prstGeom prst="rect">
            <a:avLst/>
          </a:prstGeom>
          <a:solidFill>
            <a:srgbClr val="0A90A6"/>
          </a:solidFill>
        </p:spPr>
        <p:txBody>
          <a:bodyPr lIns="0" tIns="0" rIns="0" bIns="0">
            <a:noAutofit/>
          </a:bodyPr>
          <a:p>
            <a:pPr indent="0">
              <a:lnSpc>
                <a:spcPts val="3168"/>
              </a:lnSpc>
            </a:pPr>
            <a:r>
              <a:rPr lang="ru" b="1" sz="2800">
                <a:solidFill>
                  <a:srgbClr val="FFFFFF"/>
                </a:solidFill>
                <a:latin typeface="Lucida Sans Unicode"/>
              </a:rPr>
              <a:t>Сообщество инклюзивного бизнеса</a:t>
            </a:r>
          </a:p>
        </p:txBody>
      </p:sp>
      <p:sp>
        <p:nvSpPr>
          <p:cNvPr id="4" name=""/>
          <p:cNvSpPr/>
          <p:nvPr/>
        </p:nvSpPr>
        <p:spPr>
          <a:xfrm>
            <a:off x="7388352" y="792480"/>
            <a:ext cx="615696" cy="256032"/>
          </a:xfrm>
          <a:prstGeom prst="rect">
            <a:avLst/>
          </a:prstGeom>
          <a:solidFill>
            <a:srgbClr val="0D4559"/>
          </a:solidFill>
        </p:spPr>
        <p:txBody>
          <a:bodyPr lIns="0" tIns="0" rIns="0" bIns="0" wrap="none">
            <a:noAutofit/>
          </a:bodyPr>
          <a:p>
            <a:pPr indent="0"/>
            <a:r>
              <a:rPr lang="ru" b="1" sz="2100" spc="-50">
                <a:solidFill>
                  <a:srgbClr val="FFFFFF"/>
                </a:solidFill>
                <a:latin typeface="Corbel"/>
              </a:rPr>
              <a:t>АСИ</a:t>
            </a:r>
          </a:p>
        </p:txBody>
      </p:sp>
      <p:sp>
        <p:nvSpPr>
          <p:cNvPr id="5" name=""/>
          <p:cNvSpPr/>
          <p:nvPr/>
        </p:nvSpPr>
        <p:spPr>
          <a:xfrm>
            <a:off x="8065008" y="829056"/>
            <a:ext cx="603504" cy="231648"/>
          </a:xfrm>
          <a:prstGeom prst="rect">
            <a:avLst/>
          </a:prstGeom>
          <a:solidFill>
            <a:srgbClr val="0D4559"/>
          </a:solidFill>
        </p:spPr>
        <p:txBody>
          <a:bodyPr lIns="0" tIns="0" rIns="0" bIns="0">
            <a:noAutofit/>
          </a:bodyPr>
          <a:p>
            <a:pPr indent="0">
              <a:lnSpc>
                <a:spcPts val="552"/>
              </a:lnSpc>
            </a:pPr>
            <a:r>
              <a:rPr lang="ru" sz="600">
                <a:solidFill>
                  <a:srgbClr val="8BC9D2"/>
                </a:solidFill>
                <a:latin typeface="Corbel"/>
              </a:rPr>
              <a:t>Национальная</a:t>
            </a:r>
          </a:p>
          <a:p>
            <a:pPr indent="0">
              <a:lnSpc>
                <a:spcPts val="552"/>
              </a:lnSpc>
            </a:pPr>
            <a:r>
              <a:rPr lang="ru" sz="600">
                <a:solidFill>
                  <a:srgbClr val="8BC9D2"/>
                </a:solidFill>
                <a:latin typeface="Corbel"/>
              </a:rPr>
              <a:t>Социальная</a:t>
            </a:r>
          </a:p>
          <a:p>
            <a:pPr indent="0">
              <a:lnSpc>
                <a:spcPts val="552"/>
              </a:lnSpc>
            </a:pPr>
            <a:r>
              <a:rPr lang="ru" sz="600">
                <a:solidFill>
                  <a:srgbClr val="8BC9D2"/>
                </a:solidFill>
                <a:latin typeface="Corbel"/>
              </a:rPr>
              <a:t>Инициатива</a:t>
            </a:r>
          </a:p>
        </p:txBody>
      </p:sp>
      <p:sp>
        <p:nvSpPr>
          <p:cNvPr id="6" name=""/>
          <p:cNvSpPr/>
          <p:nvPr/>
        </p:nvSpPr>
        <p:spPr>
          <a:xfrm>
            <a:off x="8851392" y="694944"/>
            <a:ext cx="426720" cy="426720"/>
          </a:xfrm>
          <a:prstGeom prst="rect">
            <a:avLst/>
          </a:prstGeom>
          <a:solidFill>
            <a:srgbClr val="0D4559"/>
          </a:solidFill>
        </p:spPr>
        <p:txBody>
          <a:bodyPr lIns="0" tIns="0" rIns="0" bIns="0" wrap="none">
            <a:noAutofit/>
          </a:bodyPr>
          <a:p>
            <a:pPr indent="0"/>
            <a:r>
              <a:rPr lang="ru" sz="4800">
                <a:solidFill>
                  <a:srgbClr val="8BC9D2"/>
                </a:solidFill>
                <a:latin typeface="Microsoft Sans Serif"/>
              </a:rPr>
              <a:t>э</a:t>
            </a:r>
          </a:p>
        </p:txBody>
      </p:sp>
      <p:sp>
        <p:nvSpPr>
          <p:cNvPr id="7" name=""/>
          <p:cNvSpPr/>
          <p:nvPr/>
        </p:nvSpPr>
        <p:spPr>
          <a:xfrm>
            <a:off x="9296400" y="822960"/>
            <a:ext cx="737616" cy="243840"/>
          </a:xfrm>
          <a:prstGeom prst="rect">
            <a:avLst/>
          </a:prstGeom>
          <a:solidFill>
            <a:srgbClr val="0D4559"/>
          </a:solidFill>
        </p:spPr>
        <p:txBody>
          <a:bodyPr lIns="0" tIns="0" rIns="0" bIns="0">
            <a:noAutofit/>
          </a:bodyPr>
          <a:p>
            <a:pPr algn="just" indent="0">
              <a:lnSpc>
                <a:spcPts val="912"/>
              </a:lnSpc>
            </a:pPr>
            <a:r>
              <a:rPr lang="ru" sz="1050">
                <a:solidFill>
                  <a:srgbClr val="FFFFFF"/>
                </a:solidFill>
                <a:latin typeface="Lucida Sans Unicode"/>
              </a:rPr>
              <a:t>открыто для всех</a:t>
            </a:r>
          </a:p>
        </p:txBody>
      </p:sp>
      <p:sp>
        <p:nvSpPr>
          <p:cNvPr id="8" name=""/>
          <p:cNvSpPr/>
          <p:nvPr/>
        </p:nvSpPr>
        <p:spPr>
          <a:xfrm>
            <a:off x="804672" y="1993392"/>
            <a:ext cx="822960" cy="329184"/>
          </a:xfrm>
          <a:prstGeom prst="rect">
            <a:avLst/>
          </a:prstGeom>
          <a:solidFill>
            <a:srgbClr val="9CDCC8"/>
          </a:solidFill>
        </p:spPr>
        <p:txBody>
          <a:bodyPr lIns="0" tIns="0" rIns="0" bIns="0" wrap="none">
            <a:noAutofit/>
          </a:bodyPr>
          <a:p>
            <a:pPr indent="0">
              <a:spcAft>
                <a:spcPts val="1470"/>
              </a:spcAft>
            </a:pPr>
            <a:r>
              <a:rPr lang="ru" b="1" sz="2200">
                <a:solidFill>
                  <a:srgbClr val="09494C"/>
                </a:solidFill>
                <a:latin typeface="Lucida Sans Unicode"/>
              </a:rPr>
              <a:t>Цель:</a:t>
            </a:r>
          </a:p>
        </p:txBody>
      </p:sp>
      <p:sp>
        <p:nvSpPr>
          <p:cNvPr id="9" name=""/>
          <p:cNvSpPr/>
          <p:nvPr/>
        </p:nvSpPr>
        <p:spPr>
          <a:xfrm>
            <a:off x="408432" y="2505456"/>
            <a:ext cx="9479280" cy="1030224"/>
          </a:xfrm>
          <a:prstGeom prst="rect">
            <a:avLst/>
          </a:prstGeom>
          <a:solidFill>
            <a:srgbClr val="0D4559"/>
          </a:solidFill>
        </p:spPr>
        <p:txBody>
          <a:bodyPr lIns="0" tIns="0" rIns="0" bIns="0">
            <a:noAutofit/>
          </a:bodyPr>
          <a:p>
            <a:pPr marR="838200" indent="0">
              <a:lnSpc>
                <a:spcPts val="1824"/>
              </a:lnSpc>
              <a:spcBef>
                <a:spcPts val="1470"/>
              </a:spcBef>
              <a:spcAft>
                <a:spcPts val="420"/>
              </a:spcAft>
            </a:pPr>
            <a:r>
              <a:rPr lang="ru" sz="1600">
                <a:solidFill>
                  <a:srgbClr val="C3F0FA"/>
                </a:solidFill>
                <a:latin typeface="Lucida Sans Unicode"/>
              </a:rPr>
              <a:t>создать условия по интеграции людей с инвалидностью и ОВЗ в социально-экономическую жизнь общество, в том числе путем отбора и тиражирования лучших практик, реализуемых в субъектах Российской Федерации.</a:t>
            </a:r>
          </a:p>
          <a:p>
            <a:pPr algn="just" indent="0">
              <a:spcAft>
                <a:spcPts val="420"/>
              </a:spcAft>
            </a:pPr>
            <a:r>
              <a:rPr lang="ru" sz="1400">
                <a:solidFill>
                  <a:srgbClr val="FFFFFF"/>
                </a:solidFill>
                <a:latin typeface="Lucida Sans Unicode"/>
              </a:rPr>
              <a:t>^ </a:t>
            </a:r>
            <a:r>
              <a:rPr lang="ru" i="1" baseline="-25000" sz="1400">
                <a:solidFill>
                  <a:srgbClr val="FFFFFF"/>
                </a:solidFill>
                <a:latin typeface="Lucida Sans Unicode"/>
              </a:rPr>
              <a:t>л</a:t>
            </a:r>
            <a:r>
              <a:rPr lang="ru" sz="1400">
                <a:solidFill>
                  <a:srgbClr val="FFFFFF"/>
                </a:solidFill>
                <a:latin typeface="Lucida Sans Unicode"/>
              </a:rPr>
              <a:t>    </a:t>
            </a:r>
            <a:r>
              <a:rPr lang="ru" sz="1400">
                <a:solidFill>
                  <a:srgbClr val="C3F0FA"/>
                </a:solidFill>
                <a:latin typeface="Lucida Sans Unicode"/>
              </a:rPr>
              <a:t>К сообществу присоединяются компании</a:t>
            </a:r>
          </a:p>
        </p:txBody>
      </p:sp>
      <p:sp>
        <p:nvSpPr>
          <p:cNvPr id="10" name=""/>
          <p:cNvSpPr/>
          <p:nvPr/>
        </p:nvSpPr>
        <p:spPr>
          <a:xfrm>
            <a:off x="426720" y="3419856"/>
            <a:ext cx="1987296" cy="579120"/>
          </a:xfrm>
          <a:prstGeom prst="rect">
            <a:avLst/>
          </a:prstGeom>
          <a:solidFill>
            <a:srgbClr val="067A92"/>
          </a:solidFill>
        </p:spPr>
        <p:txBody>
          <a:bodyPr lIns="0" tIns="0" rIns="0" bIns="0" wrap="none">
            <a:noAutofit/>
          </a:bodyPr>
          <a:p>
            <a:pPr indent="0"/>
            <a:r>
              <a:rPr lang="ru" b="1" sz="5800" spc="-250">
                <a:solidFill>
                  <a:srgbClr val="FFFFFF"/>
                </a:solidFill>
                <a:latin typeface="Microsoft Sans Serif"/>
              </a:rPr>
              <a:t>1400</a:t>
            </a:r>
            <a:r>
              <a:rPr lang="ru" sz="4200">
                <a:solidFill>
                  <a:srgbClr val="FFFFFF"/>
                </a:solidFill>
                <a:latin typeface="Lucida Sans Unicode"/>
              </a:rPr>
              <a:t>+</a:t>
            </a:r>
          </a:p>
        </p:txBody>
      </p:sp>
      <p:sp>
        <p:nvSpPr>
          <p:cNvPr id="11" name=""/>
          <p:cNvSpPr/>
          <p:nvPr/>
        </p:nvSpPr>
        <p:spPr>
          <a:xfrm>
            <a:off x="2456688" y="3761232"/>
            <a:ext cx="1633728" cy="213360"/>
          </a:xfrm>
          <a:prstGeom prst="rect">
            <a:avLst/>
          </a:prstGeom>
          <a:solidFill>
            <a:srgbClr val="067A92"/>
          </a:solidFill>
        </p:spPr>
        <p:txBody>
          <a:bodyPr lIns="0" tIns="0" rIns="0" bIns="0" wrap="none">
            <a:noAutofit/>
          </a:bodyPr>
          <a:p>
            <a:pPr indent="0">
              <a:spcBef>
                <a:spcPts val="420"/>
              </a:spcBef>
              <a:spcAft>
                <a:spcPts val="840"/>
              </a:spcAft>
            </a:pPr>
            <a:r>
              <a:rPr lang="ru" sz="2500">
                <a:solidFill>
                  <a:srgbClr val="FFFFFF"/>
                </a:solidFill>
                <a:latin typeface="Lucida Sans Unicode"/>
              </a:rPr>
              <a:t>компании</a:t>
            </a:r>
          </a:p>
        </p:txBody>
      </p:sp>
      <p:sp>
        <p:nvSpPr>
          <p:cNvPr id="12" name=""/>
          <p:cNvSpPr/>
          <p:nvPr/>
        </p:nvSpPr>
        <p:spPr>
          <a:xfrm>
            <a:off x="445008" y="4126992"/>
            <a:ext cx="4901184" cy="664464"/>
          </a:xfrm>
          <a:prstGeom prst="rect">
            <a:avLst/>
          </a:prstGeom>
          <a:solidFill>
            <a:srgbClr val="067A92"/>
          </a:solidFill>
        </p:spPr>
        <p:txBody>
          <a:bodyPr lIns="0" tIns="0" rIns="0" bIns="0">
            <a:noAutofit/>
          </a:bodyPr>
          <a:p>
            <a:pPr indent="0">
              <a:lnSpc>
                <a:spcPts val="1656"/>
              </a:lnSpc>
              <a:spcBef>
                <a:spcPts val="840"/>
              </a:spcBef>
              <a:spcAft>
                <a:spcPts val="420"/>
              </a:spcAft>
            </a:pPr>
            <a:r>
              <a:rPr lang="ru" sz="1400">
                <a:solidFill>
                  <a:srgbClr val="FFFFFF"/>
                </a:solidFill>
                <a:latin typeface="Lucida Sans Unicode"/>
              </a:rPr>
              <a:t>подписали Национальный инклюзивный договор и вступили в бизнес-сообщество «Открыто для всех»</a:t>
            </a:r>
          </a:p>
        </p:txBody>
      </p:sp>
      <p:sp>
        <p:nvSpPr>
          <p:cNvPr id="13" name=""/>
          <p:cNvSpPr/>
          <p:nvPr/>
        </p:nvSpPr>
        <p:spPr>
          <a:xfrm>
            <a:off x="890016" y="5675376"/>
            <a:ext cx="3115056" cy="195072"/>
          </a:xfrm>
          <a:prstGeom prst="rect">
            <a:avLst/>
          </a:prstGeom>
          <a:solidFill>
            <a:srgbClr val="0A90A6"/>
          </a:solidFill>
        </p:spPr>
        <p:txBody>
          <a:bodyPr lIns="0" tIns="0" rIns="0" bIns="0" wrap="none">
            <a:noAutofit/>
          </a:bodyPr>
          <a:p>
            <a:pPr marL="89916" indent="0">
              <a:spcBef>
                <a:spcPts val="840"/>
              </a:spcBef>
              <a:spcAft>
                <a:spcPts val="840"/>
              </a:spcAft>
            </a:pPr>
            <a:r>
              <a:rPr lang="ru" sz="2000">
                <a:solidFill>
                  <a:srgbClr val="FFFFFF"/>
                </a:solidFill>
                <a:latin typeface="Microsoft Sans Serif"/>
              </a:rPr>
              <a:t>лента самолет апехФ</a:t>
            </a:r>
          </a:p>
        </p:txBody>
      </p:sp>
      <p:sp>
        <p:nvSpPr>
          <p:cNvPr id="14" name=""/>
          <p:cNvSpPr/>
          <p:nvPr/>
        </p:nvSpPr>
        <p:spPr>
          <a:xfrm>
            <a:off x="670560" y="5998464"/>
            <a:ext cx="1042416" cy="573024"/>
          </a:xfrm>
          <a:prstGeom prst="rect">
            <a:avLst/>
          </a:prstGeom>
          <a:solidFill>
            <a:srgbClr val="0A90A6"/>
          </a:solidFill>
        </p:spPr>
        <p:txBody>
          <a:bodyPr lIns="0" tIns="0" rIns="0" bIns="0">
            <a:noAutofit/>
          </a:bodyPr>
          <a:p>
            <a:pPr indent="0">
              <a:spcBef>
                <a:spcPts val="840"/>
              </a:spcBef>
              <a:spcAft>
                <a:spcPts val="840"/>
              </a:spcAft>
            </a:pPr>
            <a:r>
              <a:rPr lang="ru" sz="1400">
                <a:solidFill>
                  <a:srgbClr val="C3F0FA"/>
                </a:solidFill>
                <a:latin typeface="Lucida Sans Unicode"/>
              </a:rPr>
              <a:t>^билайн</a:t>
            </a:r>
          </a:p>
          <a:p>
            <a:pPr marL="309372" indent="0"/>
            <a:r>
              <a:rPr lang="ru" sz="1400">
                <a:solidFill>
                  <a:srgbClr val="FFFFFF"/>
                </a:solidFill>
                <a:latin typeface="Franklin Gothic Heavy"/>
              </a:rPr>
              <a:t>рииб</a:t>
            </a:r>
          </a:p>
        </p:txBody>
      </p:sp>
      <p:sp>
        <p:nvSpPr>
          <p:cNvPr id="15" name=""/>
          <p:cNvSpPr/>
          <p:nvPr/>
        </p:nvSpPr>
        <p:spPr>
          <a:xfrm>
            <a:off x="2286000" y="6096000"/>
            <a:ext cx="530352" cy="115824"/>
          </a:xfrm>
          <a:prstGeom prst="rect">
            <a:avLst/>
          </a:prstGeom>
          <a:solidFill>
            <a:srgbClr val="0A90A6"/>
          </a:solidFill>
        </p:spPr>
        <p:txBody>
          <a:bodyPr lIns="0" tIns="0" rIns="0" bIns="0" wrap="none">
            <a:noAutofit/>
          </a:bodyPr>
          <a:p>
            <a:pPr indent="0"/>
            <a:r>
              <a:rPr lang="ru" sz="750">
                <a:solidFill>
                  <a:srgbClr val="C3F0FA"/>
                </a:solidFill>
                <a:latin typeface="Franklin Gothic Heavy"/>
              </a:rPr>
              <a:t>Сколково</a:t>
            </a:r>
          </a:p>
        </p:txBody>
      </p:sp>
      <p:sp>
        <p:nvSpPr>
          <p:cNvPr id="16" name=""/>
          <p:cNvSpPr/>
          <p:nvPr/>
        </p:nvSpPr>
        <p:spPr>
          <a:xfrm>
            <a:off x="3285744" y="6065520"/>
            <a:ext cx="566928" cy="140208"/>
          </a:xfrm>
          <a:prstGeom prst="rect">
            <a:avLst/>
          </a:prstGeom>
          <a:solidFill>
            <a:srgbClr val="0A90A6"/>
          </a:solidFill>
        </p:spPr>
        <p:txBody>
          <a:bodyPr lIns="0" tIns="0" rIns="0" bIns="0">
            <a:noAutofit/>
          </a:bodyPr>
          <a:p>
            <a:pPr algn="just" marL="215900" indent="0">
              <a:lnSpc>
                <a:spcPts val="504"/>
              </a:lnSpc>
            </a:pPr>
            <a:r>
              <a:rPr lang="en-US" sz="750">
                <a:solidFill>
                  <a:srgbClr val="33B7CB"/>
                </a:solidFill>
                <a:latin typeface="Lucida Sans Unicode"/>
              </a:rPr>
              <a:t>vPAAbCK. </a:t>
            </a:r>
            <a:r>
              <a:rPr lang="ru" i="1" sz="1050">
                <a:solidFill>
                  <a:srgbClr val="33B7CB"/>
                </a:solidFill>
                <a:latin typeface="Lucida Sans Unicode"/>
              </a:rPr>
              <a:t>С</a:t>
            </a:r>
            <a:r>
              <a:rPr lang="en-US" sz="1050">
                <a:solidFill>
                  <a:srgbClr val="33B7CB"/>
                </a:solidFill>
                <a:latin typeface="Lucida Sans Unicode"/>
              </a:rPr>
              <a:t>lAtlf.</a:t>
            </a:r>
          </a:p>
        </p:txBody>
      </p:sp>
      <p:sp>
        <p:nvSpPr>
          <p:cNvPr id="17" name=""/>
          <p:cNvSpPr/>
          <p:nvPr/>
        </p:nvSpPr>
        <p:spPr>
          <a:xfrm>
            <a:off x="213360" y="6583680"/>
            <a:ext cx="384048" cy="155448"/>
          </a:xfrm>
          <a:prstGeom prst="rect">
            <a:avLst/>
          </a:prstGeom>
          <a:solidFill>
            <a:srgbClr val="0A90A6"/>
          </a:solidFill>
        </p:spPr>
        <p:txBody>
          <a:bodyPr lIns="0" tIns="0" rIns="0" bIns="0" wrap="none">
            <a:noAutofit/>
          </a:bodyPr>
          <a:p>
            <a:pPr algn="just" indent="0"/>
            <a:r>
              <a:rPr lang="ru" sz="1400">
                <a:solidFill>
                  <a:srgbClr val="62C4D0"/>
                </a:solidFill>
                <a:latin typeface="Lucida Sans Unicode"/>
              </a:rPr>
              <a:t>__</a:t>
            </a:r>
            <a:r>
              <a:rPr lang="ru" sz="1400" spc="-100">
                <a:solidFill>
                  <a:srgbClr val="8BC9D2"/>
                </a:solidFill>
                <a:latin typeface="Lucida Sans Unicode"/>
              </a:rPr>
              <a:t>.1</a:t>
            </a:r>
          </a:p>
        </p:txBody>
      </p:sp>
      <p:sp>
        <p:nvSpPr>
          <p:cNvPr id="18" name=""/>
          <p:cNvSpPr/>
          <p:nvPr/>
        </p:nvSpPr>
        <p:spPr>
          <a:xfrm>
            <a:off x="213360" y="6733032"/>
            <a:ext cx="384048" cy="106680"/>
          </a:xfrm>
          <a:prstGeom prst="rect">
            <a:avLst/>
          </a:prstGeom>
          <a:solidFill>
            <a:srgbClr val="0A90A6"/>
          </a:solidFill>
        </p:spPr>
        <p:txBody>
          <a:bodyPr lIns="0" tIns="0" rIns="0" bIns="0" wrap="none">
            <a:noAutofit/>
          </a:bodyPr>
          <a:p>
            <a:pPr algn="r" indent="0"/>
            <a:r>
              <a:rPr lang="ru" sz="750">
                <a:solidFill>
                  <a:srgbClr val="8BC9D2"/>
                </a:solidFill>
                <a:latin typeface="Lucida Sans Unicode"/>
              </a:rPr>
              <a:t>V</a:t>
            </a:r>
          </a:p>
        </p:txBody>
      </p:sp>
      <p:sp>
        <p:nvSpPr>
          <p:cNvPr id="19" name=""/>
          <p:cNvSpPr/>
          <p:nvPr/>
        </p:nvSpPr>
        <p:spPr>
          <a:xfrm>
            <a:off x="1901952" y="6419088"/>
            <a:ext cx="1036320" cy="225552"/>
          </a:xfrm>
          <a:prstGeom prst="rect">
            <a:avLst/>
          </a:prstGeom>
          <a:solidFill>
            <a:srgbClr val="0A90A6"/>
          </a:solidFill>
        </p:spPr>
        <p:txBody>
          <a:bodyPr lIns="0" tIns="0" rIns="0" bIns="0" wrap="none">
            <a:noAutofit/>
          </a:bodyPr>
          <a:p>
            <a:pPr indent="0"/>
            <a:r>
              <a:rPr lang="ru" sz="1400">
                <a:solidFill>
                  <a:srgbClr val="C3F0FA"/>
                </a:solidFill>
                <a:latin typeface="Lucida Sans Unicode"/>
              </a:rPr>
              <a:t>Гм] МАГНИТ</a:t>
            </a:r>
          </a:p>
        </p:txBody>
      </p:sp>
      <p:sp>
        <p:nvSpPr>
          <p:cNvPr id="20" name=""/>
          <p:cNvSpPr/>
          <p:nvPr/>
        </p:nvSpPr>
        <p:spPr>
          <a:xfrm>
            <a:off x="5785104" y="3572256"/>
            <a:ext cx="3340608" cy="176784"/>
          </a:xfrm>
          <a:prstGeom prst="rect">
            <a:avLst/>
          </a:prstGeom>
          <a:solidFill>
            <a:srgbClr val="067A92"/>
          </a:solidFill>
        </p:spPr>
        <p:txBody>
          <a:bodyPr lIns="0" tIns="0" rIns="0" bIns="0" wrap="none">
            <a:noAutofit/>
          </a:bodyPr>
          <a:p>
            <a:pPr indent="0">
              <a:spcBef>
                <a:spcPts val="420"/>
              </a:spcBef>
              <a:spcAft>
                <a:spcPts val="420"/>
              </a:spcAft>
            </a:pPr>
            <a:r>
              <a:rPr lang="ru" sz="1400">
                <a:solidFill>
                  <a:srgbClr val="C3F0FA"/>
                </a:solidFill>
                <a:latin typeface="Lucida Sans Unicode"/>
              </a:rPr>
              <a:t>из различных отраслей, таких кок</a:t>
            </a:r>
          </a:p>
        </p:txBody>
      </p:sp>
      <p:sp>
        <p:nvSpPr>
          <p:cNvPr id="21" name=""/>
          <p:cNvSpPr/>
          <p:nvPr/>
        </p:nvSpPr>
        <p:spPr>
          <a:xfrm>
            <a:off x="5955792" y="3931920"/>
            <a:ext cx="3870960" cy="707136"/>
          </a:xfrm>
          <a:prstGeom prst="rect">
            <a:avLst/>
          </a:prstGeom>
          <a:solidFill>
            <a:srgbClr val="9CDCC8"/>
          </a:solidFill>
        </p:spPr>
        <p:txBody>
          <a:bodyPr lIns="0" tIns="0" rIns="0" bIns="0">
            <a:noAutofit/>
          </a:bodyPr>
          <a:p>
            <a:pPr indent="0">
              <a:lnSpc>
                <a:spcPts val="3384"/>
              </a:lnSpc>
            </a:pPr>
            <a:r>
              <a:rPr lang="ru" sz="1400">
                <a:solidFill>
                  <a:srgbClr val="09494C"/>
                </a:solidFill>
                <a:latin typeface="Lucida Sans Unicode"/>
              </a:rPr>
              <a:t>производство </a:t>
            </a:r>
            <a:r>
              <a:rPr lang="en-US" sz="1400">
                <a:solidFill>
                  <a:srgbClr val="016382"/>
                </a:solidFill>
                <a:latin typeface="Lucida Sans Unicode"/>
              </a:rPr>
              <a:t>Y </a:t>
            </a:r>
            <a:r>
              <a:rPr lang="ru" sz="1400">
                <a:solidFill>
                  <a:srgbClr val="09494C"/>
                </a:solidFill>
                <a:latin typeface="Lucida Sans Unicode"/>
              </a:rPr>
              <a:t>образование </a:t>
            </a:r>
            <a:r>
              <a:rPr lang="en-US" sz="1400">
                <a:solidFill>
                  <a:srgbClr val="016382"/>
                </a:solidFill>
                <a:latin typeface="Lucida Sans Unicode"/>
              </a:rPr>
              <a:t>J </a:t>
            </a:r>
            <a:r>
              <a:rPr lang="ru" sz="1400">
                <a:solidFill>
                  <a:srgbClr val="09494C"/>
                </a:solidFill>
                <a:latin typeface="Lucida Sans Unicode"/>
              </a:rPr>
              <a:t>торговля X спорт X туризм Т и </a:t>
            </a:r>
            <a:r>
              <a:rPr lang="en-US" sz="1400">
                <a:solidFill>
                  <a:srgbClr val="09494C"/>
                </a:solidFill>
                <a:latin typeface="Lucida Sans Unicode"/>
              </a:rPr>
              <a:t>m.g.j</a:t>
            </a:r>
          </a:p>
        </p:txBody>
      </p:sp>
      <p:sp>
        <p:nvSpPr>
          <p:cNvPr id="22" name=""/>
          <p:cNvSpPr/>
          <p:nvPr/>
        </p:nvSpPr>
        <p:spPr>
          <a:xfrm>
            <a:off x="5797296" y="4870704"/>
            <a:ext cx="3755136" cy="652272"/>
          </a:xfrm>
          <a:prstGeom prst="rect">
            <a:avLst/>
          </a:prstGeom>
          <a:solidFill>
            <a:srgbClr val="0A90A6"/>
          </a:solidFill>
        </p:spPr>
        <p:txBody>
          <a:bodyPr lIns="0" tIns="0" rIns="0" bIns="0">
            <a:noAutofit/>
          </a:bodyPr>
          <a:p>
            <a:pPr indent="0">
              <a:lnSpc>
                <a:spcPts val="1656"/>
              </a:lnSpc>
              <a:spcBef>
                <a:spcPts val="420"/>
              </a:spcBef>
              <a:spcAft>
                <a:spcPts val="840"/>
              </a:spcAft>
            </a:pPr>
            <a:r>
              <a:rPr lang="ru" sz="1400">
                <a:solidFill>
                  <a:srgbClr val="C3F0FA"/>
                </a:solidFill>
                <a:latin typeface="Lucida Sans Unicode"/>
              </a:rPr>
              <a:t>Компании, вступившие в сообщество, заявили о намерениях внедрять инклюзивные практики по треком:</a:t>
            </a:r>
          </a:p>
        </p:txBody>
      </p:sp>
      <p:sp>
        <p:nvSpPr>
          <p:cNvPr id="23" name=""/>
          <p:cNvSpPr/>
          <p:nvPr/>
        </p:nvSpPr>
        <p:spPr>
          <a:xfrm>
            <a:off x="6053328" y="6077712"/>
            <a:ext cx="3852672" cy="591312"/>
          </a:xfrm>
          <a:prstGeom prst="rect">
            <a:avLst/>
          </a:prstGeom>
          <a:solidFill>
            <a:srgbClr val="0A90A6"/>
          </a:solidFill>
        </p:spPr>
        <p:txBody>
          <a:bodyPr lIns="0" tIns="0" rIns="0" bIns="0">
            <a:noAutofit/>
          </a:bodyPr>
          <a:p>
            <a:pPr algn="just" indent="0">
              <a:spcAft>
                <a:spcPts val="630"/>
              </a:spcAft>
            </a:pPr>
            <a:r>
              <a:rPr lang="ru" sz="1400">
                <a:solidFill>
                  <a:srgbClr val="C3F0FA"/>
                </a:solidFill>
                <a:latin typeface="Lucida Sans Unicode"/>
              </a:rPr>
              <a:t>►    Доступная среда ► Обучение</a:t>
            </a:r>
          </a:p>
          <a:p>
            <a:pPr algn="just" indent="0"/>
            <a:r>
              <a:rPr lang="ru" sz="1400">
                <a:solidFill>
                  <a:srgbClr val="C3F0FA"/>
                </a:solidFill>
                <a:latin typeface="Lucida Sans Unicode"/>
              </a:rPr>
              <a:t>►    Трудоустройство ► Просвещение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2" name=""/>
          <p:cNvSpPr/>
          <p:nvPr/>
        </p:nvSpPr>
        <p:spPr>
          <a:xfrm>
            <a:off x="697992" y="316992"/>
            <a:ext cx="4824984" cy="3435096"/>
          </a:xfrm>
          <a:prstGeom prst="rect">
            <a:avLst/>
          </a:prstGeom>
          <a:solidFill>
            <a:srgbClr val="0A90A6"/>
          </a:solidFill>
        </p:spPr>
        <p:txBody>
          <a:bodyPr lIns="0" tIns="0" rIns="0" bIns="0">
            <a:noAutofit/>
          </a:bodyPr>
          <a:p>
            <a:pPr marR="738632" indent="241300">
              <a:lnSpc>
                <a:spcPts val="3192"/>
              </a:lnSpc>
              <a:spcAft>
                <a:spcPts val="3150"/>
              </a:spcAft>
            </a:pPr>
            <a:r>
              <a:rPr lang="ru" b="1" sz="2800">
                <a:solidFill>
                  <a:srgbClr val="FFFFFF"/>
                </a:solidFill>
                <a:latin typeface="Lucida Sans Unicode"/>
              </a:rPr>
              <a:t>Всероссийский отбор инклюзивных практик «Открыто для всех»</a:t>
            </a:r>
          </a:p>
          <a:p>
            <a:pPr indent="0">
              <a:lnSpc>
                <a:spcPts val="2448"/>
              </a:lnSpc>
            </a:pPr>
            <a:r>
              <a:rPr lang="ru" b="1" sz="2200">
                <a:solidFill>
                  <a:srgbClr val="FFFFFF"/>
                </a:solidFill>
                <a:latin typeface="Lucida Sans Unicode"/>
              </a:rPr>
              <a:t>Конкурсный отбор направлен</a:t>
            </a:r>
          </a:p>
          <a:p>
            <a:pPr indent="0">
              <a:lnSpc>
                <a:spcPts val="2448"/>
              </a:lnSpc>
              <a:spcAft>
                <a:spcPts val="3570"/>
              </a:spcAft>
            </a:pPr>
            <a:r>
              <a:rPr lang="ru" b="1" sz="2200">
                <a:solidFill>
                  <a:srgbClr val="FFFFFF"/>
                </a:solidFill>
                <a:latin typeface="Lucida Sans Unicode"/>
              </a:rPr>
              <a:t>но </a:t>
            </a:r>
            <a:r>
              <a:rPr lang="ru" b="1" sz="2200">
                <a:solidFill>
                  <a:srgbClr val="8BC9D2"/>
                </a:solidFill>
                <a:latin typeface="Lucida Sans Unicode"/>
              </a:rPr>
              <a:t>выявление, поддержку и дальнейшее тиражирование наиболее успешных инклюзивных практик.</a:t>
            </a:r>
          </a:p>
        </p:txBody>
      </p:sp>
      <p:sp>
        <p:nvSpPr>
          <p:cNvPr id="3" name=""/>
          <p:cNvSpPr/>
          <p:nvPr/>
        </p:nvSpPr>
        <p:spPr>
          <a:xfrm>
            <a:off x="637032" y="4477512"/>
            <a:ext cx="5315712" cy="2514600"/>
          </a:xfrm>
          <a:prstGeom prst="rect">
            <a:avLst/>
          </a:prstGeom>
          <a:solidFill>
            <a:srgbClr val="0D4559"/>
          </a:solidFill>
        </p:spPr>
        <p:txBody>
          <a:bodyPr lIns="0" tIns="0" rIns="0" bIns="0">
            <a:noAutofit/>
          </a:bodyPr>
          <a:p>
            <a:pPr indent="0">
              <a:lnSpc>
                <a:spcPts val="1800"/>
              </a:lnSpc>
              <a:spcBef>
                <a:spcPts val="3570"/>
              </a:spcBef>
              <a:spcAft>
                <a:spcPts val="210"/>
              </a:spcAft>
            </a:pPr>
            <a:r>
              <a:rPr lang="ru" sz="1900">
                <a:solidFill>
                  <a:srgbClr val="C3F0FA"/>
                </a:solidFill>
                <a:latin typeface="Lucida Sans Unicode"/>
              </a:rPr>
              <a:t>Принятьучастие в отборе может любая компания, внедряющая инклюзивные </a:t>
            </a:r>
            <a:r>
              <a:rPr lang="ru" sz="1900">
                <a:solidFill>
                  <a:srgbClr val="FFFFFF"/>
                </a:solidFill>
                <a:latin typeface="Lucida Sans Unicode"/>
              </a:rPr>
              <a:t>решения, </a:t>
            </a:r>
            <a:r>
              <a:rPr lang="ru" sz="1900">
                <a:solidFill>
                  <a:srgbClr val="C3F0FA"/>
                </a:solidFill>
                <a:latin typeface="Lucida Sans Unicode"/>
              </a:rPr>
              <a:t>направленные </a:t>
            </a:r>
            <a:r>
              <a:rPr lang="ru" sz="1900">
                <a:solidFill>
                  <a:srgbClr val="FFFFFF"/>
                </a:solidFill>
                <a:latin typeface="Lucida Sans Unicode"/>
              </a:rPr>
              <a:t>на:</a:t>
            </a:r>
          </a:p>
          <a:p>
            <a:pPr marL="241300" marR="647700" indent="-241300">
              <a:lnSpc>
                <a:spcPts val="1752"/>
              </a:lnSpc>
            </a:pPr>
            <a:r>
              <a:rPr lang="ru" sz="1600">
                <a:solidFill>
                  <a:srgbClr val="FFFFFF"/>
                </a:solidFill>
                <a:latin typeface="Lucida Sans Unicode"/>
              </a:rPr>
              <a:t>•    </a:t>
            </a:r>
            <a:r>
              <a:rPr lang="ru" sz="1600">
                <a:solidFill>
                  <a:srgbClr val="C3F0FA"/>
                </a:solidFill>
                <a:latin typeface="Lucida Sans Unicode"/>
              </a:rPr>
              <a:t>повышение доступности товаров, услуг и сервисов для людей с инвалидностью</a:t>
            </a:r>
          </a:p>
          <a:p>
            <a:pPr algn="ctr" indent="0">
              <a:spcAft>
                <a:spcPts val="630"/>
              </a:spcAft>
            </a:pPr>
            <a:r>
              <a:rPr lang="ru" sz="1600">
                <a:solidFill>
                  <a:srgbClr val="C3F0FA"/>
                </a:solidFill>
                <a:latin typeface="Lucida Sans Unicode"/>
              </a:rPr>
              <a:t>и ограниченными возможностями здоровья</a:t>
            </a:r>
          </a:p>
          <a:p>
            <a:pPr algn="just" indent="0">
              <a:spcAft>
                <a:spcPts val="630"/>
              </a:spcAft>
            </a:pPr>
            <a:r>
              <a:rPr lang="ru" sz="1600">
                <a:solidFill>
                  <a:srgbClr val="FFFFFF"/>
                </a:solidFill>
                <a:latin typeface="Lucida Sans Unicode"/>
              </a:rPr>
              <a:t>•    </a:t>
            </a:r>
            <a:r>
              <a:rPr lang="ru" sz="1600">
                <a:solidFill>
                  <a:srgbClr val="C3F0FA"/>
                </a:solidFill>
                <a:latin typeface="Lucida Sans Unicode"/>
              </a:rPr>
              <a:t>расширение возможности трудоустройство</a:t>
            </a:r>
          </a:p>
          <a:p>
            <a:pPr marL="241300" indent="-241300">
              <a:lnSpc>
                <a:spcPts val="1800"/>
              </a:lnSpc>
            </a:pPr>
            <a:r>
              <a:rPr lang="ru" sz="1600">
                <a:solidFill>
                  <a:srgbClr val="FFFFFF"/>
                </a:solidFill>
                <a:latin typeface="Lucida Sans Unicode"/>
              </a:rPr>
              <a:t>•    </a:t>
            </a:r>
            <a:r>
              <a:rPr lang="ru" sz="1600">
                <a:solidFill>
                  <a:srgbClr val="C3F0FA"/>
                </a:solidFill>
                <a:latin typeface="Lucida Sans Unicode"/>
              </a:rPr>
              <a:t>развитие инклюзивной корпоративной культуры компаний и инклюзивного образования.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"/>
          <p:cNvPicPr>
            <a:picLocks noChangeAspect="1"/>
          </p:cNvPicPr>
          <p:nvPr/>
        </p:nvPicPr>
        <p:blipFill>
          <a:blip r:embed="rPictId0"/>
          <a:stretch>
            <a:fillRect/>
          </a:stretch>
        </p:blipFill>
        <p:spPr>
          <a:xfrm>
            <a:off x="0" y="179832"/>
            <a:ext cx="4401312" cy="4325112"/>
          </a:xfrm>
          <a:prstGeom prst="rect">
            <a:avLst/>
          </a:prstGeom>
        </p:spPr>
      </p:pic>
      <p:sp>
        <p:nvSpPr>
          <p:cNvPr id="3" name=""/>
          <p:cNvSpPr/>
          <p:nvPr/>
        </p:nvSpPr>
        <p:spPr>
          <a:xfrm>
            <a:off x="472440" y="4828032"/>
            <a:ext cx="2743200" cy="1124712"/>
          </a:xfrm>
          <a:prstGeom prst="rect">
            <a:avLst/>
          </a:prstGeom>
          <a:solidFill>
            <a:srgbClr val="067A92"/>
          </a:solidFill>
        </p:spPr>
        <p:txBody>
          <a:bodyPr lIns="0" tIns="0" rIns="0" bIns="0">
            <a:noAutofit/>
          </a:bodyPr>
          <a:p>
            <a:pPr indent="0">
              <a:lnSpc>
                <a:spcPts val="2160"/>
              </a:lnSpc>
              <a:spcAft>
                <a:spcPts val="420"/>
              </a:spcAft>
            </a:pPr>
            <a:r>
              <a:rPr lang="ru" sz="1900">
                <a:solidFill>
                  <a:srgbClr val="8BC9D2"/>
                </a:solidFill>
                <a:latin typeface="Lucida Sans Unicode"/>
              </a:rPr>
              <a:t>ЛЕВИЦКАЯ Александра Юрьевна</a:t>
            </a:r>
          </a:p>
          <a:p>
            <a:pPr indent="0">
              <a:lnSpc>
                <a:spcPts val="1800"/>
              </a:lnSpc>
              <a:spcAft>
                <a:spcPts val="840"/>
              </a:spcAft>
            </a:pPr>
            <a:r>
              <a:rPr lang="ru" sz="1600">
                <a:solidFill>
                  <a:srgbClr val="C3F0FA"/>
                </a:solidFill>
                <a:latin typeface="Lucida Sans Unicode"/>
              </a:rPr>
              <a:t>Председатель Экспертного совета</a:t>
            </a:r>
          </a:p>
        </p:txBody>
      </p:sp>
      <p:sp>
        <p:nvSpPr>
          <p:cNvPr id="4" name=""/>
          <p:cNvSpPr/>
          <p:nvPr/>
        </p:nvSpPr>
        <p:spPr>
          <a:xfrm>
            <a:off x="454152" y="6144768"/>
            <a:ext cx="2950464" cy="618744"/>
          </a:xfrm>
          <a:prstGeom prst="rect">
            <a:avLst/>
          </a:prstGeom>
          <a:solidFill>
            <a:srgbClr val="0D4559"/>
          </a:solidFill>
        </p:spPr>
        <p:txBody>
          <a:bodyPr lIns="0" tIns="0" rIns="0" bIns="0">
            <a:noAutofit/>
          </a:bodyPr>
          <a:p>
            <a:pPr indent="0">
              <a:lnSpc>
                <a:spcPts val="1584"/>
              </a:lnSpc>
              <a:spcBef>
                <a:spcPts val="840"/>
              </a:spcBef>
            </a:pPr>
            <a:r>
              <a:rPr lang="ru" sz="1400">
                <a:solidFill>
                  <a:srgbClr val="FFFFFF"/>
                </a:solidFill>
                <a:latin typeface="Lucida Sans Unicode"/>
              </a:rPr>
              <a:t>(+ ведущие эксперты отросли, участвующие в оценке заявок Отбора)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"/>
          <p:cNvPicPr>
            <a:picLocks noChangeAspect="1"/>
          </p:cNvPicPr>
          <p:nvPr/>
        </p:nvPicPr>
        <p:blipFill>
          <a:blip r:embed="rPictId0"/>
          <a:stretch>
            <a:fillRect/>
          </a:stretch>
        </p:blipFill>
        <p:spPr>
          <a:xfrm>
            <a:off x="185928" y="167640"/>
            <a:ext cx="5315712" cy="7245096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6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"/>
          <p:cNvPicPr>
            <a:picLocks noChangeAspect="1"/>
          </p:cNvPicPr>
          <p:nvPr/>
        </p:nvPicPr>
        <p:blipFill>
          <a:blip r:embed="rPictId0"/>
          <a:stretch>
            <a:fillRect/>
          </a:stretch>
        </p:blipFill>
        <p:spPr>
          <a:xfrm>
            <a:off x="2481072" y="682752"/>
            <a:ext cx="2359152" cy="896112"/>
          </a:xfrm>
          <a:prstGeom prst="rect">
            <a:avLst/>
          </a:prstGeom>
        </p:spPr>
      </p:pic>
      <p:sp>
        <p:nvSpPr>
          <p:cNvPr id="3" name=""/>
          <p:cNvSpPr/>
          <p:nvPr/>
        </p:nvSpPr>
        <p:spPr>
          <a:xfrm>
            <a:off x="3048" y="170688"/>
            <a:ext cx="146304" cy="252984"/>
          </a:xfrm>
          <a:prstGeom prst="rect">
            <a:avLst/>
          </a:prstGeom>
          <a:solidFill>
            <a:srgbClr val="0D4559"/>
          </a:solidFill>
        </p:spPr>
        <p:txBody>
          <a:bodyPr lIns="0" tIns="0" rIns="0" bIns="0" wrap="none">
            <a:noAutofit/>
          </a:bodyPr>
          <a:p>
            <a:pPr indent="0"/>
            <a:r>
              <a:rPr lang="en-US" sz="4800">
                <a:solidFill>
                  <a:srgbClr val="1F9C70"/>
                </a:solidFill>
                <a:latin typeface="Microsoft Sans Serif"/>
              </a:rPr>
              <a:t>I</a:t>
            </a:r>
          </a:p>
        </p:txBody>
      </p:sp>
      <p:sp>
        <p:nvSpPr>
          <p:cNvPr id="4" name=""/>
          <p:cNvSpPr/>
          <p:nvPr/>
        </p:nvSpPr>
        <p:spPr>
          <a:xfrm>
            <a:off x="1917192" y="853440"/>
            <a:ext cx="521208" cy="192024"/>
          </a:xfrm>
          <a:prstGeom prst="rect">
            <a:avLst/>
          </a:prstGeom>
          <a:solidFill>
            <a:srgbClr val="0D4559"/>
          </a:solidFill>
        </p:spPr>
        <p:txBody>
          <a:bodyPr lIns="0" tIns="0" rIns="0" bIns="0" wrap="none">
            <a:noAutofit/>
          </a:bodyPr>
          <a:p>
            <a:pPr indent="0"/>
            <a:r>
              <a:rPr lang="ru" b="1" sz="2100" spc="-50">
                <a:solidFill>
                  <a:srgbClr val="FFFFFF"/>
                </a:solidFill>
                <a:latin typeface="Corbel"/>
              </a:rPr>
              <a:t>АСИ</a:t>
            </a:r>
          </a:p>
        </p:txBody>
      </p:sp>
      <p:sp>
        <p:nvSpPr>
          <p:cNvPr id="5" name=""/>
          <p:cNvSpPr/>
          <p:nvPr/>
        </p:nvSpPr>
        <p:spPr>
          <a:xfrm>
            <a:off x="405384" y="3663696"/>
            <a:ext cx="3685032" cy="2121408"/>
          </a:xfrm>
          <a:prstGeom prst="rect">
            <a:avLst/>
          </a:prstGeom>
          <a:solidFill>
            <a:srgbClr val="067A92"/>
          </a:solidFill>
        </p:spPr>
        <p:txBody>
          <a:bodyPr lIns="0" tIns="0" rIns="0" bIns="0">
            <a:noAutofit/>
          </a:bodyPr>
          <a:p>
            <a:pPr algn="just" marL="317500" indent="-317500">
              <a:lnSpc>
                <a:spcPts val="2136"/>
              </a:lnSpc>
              <a:spcAft>
                <a:spcPts val="1050"/>
              </a:spcAft>
            </a:pPr>
            <a:r>
              <a:rPr lang="en-US" sz="2000">
                <a:solidFill>
                  <a:srgbClr val="8BC9D2"/>
                </a:solidFill>
                <a:latin typeface="Lucida Sans Unicode"/>
              </a:rPr>
              <a:t>►    </a:t>
            </a:r>
            <a:r>
              <a:rPr lang="ru" sz="2000">
                <a:solidFill>
                  <a:srgbClr val="FFFFFF"/>
                </a:solidFill>
                <a:latin typeface="Lucida Sans Unicode"/>
              </a:rPr>
              <a:t>Заявки на отбор получены из более чем 50 субъектов Российской Федерации</a:t>
            </a:r>
          </a:p>
          <a:p>
            <a:pPr marL="317500" indent="-317500">
              <a:lnSpc>
                <a:spcPts val="2160"/>
              </a:lnSpc>
            </a:pPr>
            <a:r>
              <a:rPr lang="ru" sz="2000">
                <a:solidFill>
                  <a:srgbClr val="8BC9D2"/>
                </a:solidFill>
                <a:latin typeface="Lucida Sans Unicode"/>
              </a:rPr>
              <a:t>►    </a:t>
            </a:r>
            <a:r>
              <a:rPr lang="ru" sz="2000">
                <a:solidFill>
                  <a:srgbClr val="FFFFFF"/>
                </a:solidFill>
                <a:latin typeface="Lucida Sans Unicode"/>
              </a:rPr>
              <a:t>Поданные практики реализуются</a:t>
            </a:r>
          </a:p>
          <a:p>
            <a:pPr marL="317500" indent="0">
              <a:lnSpc>
                <a:spcPts val="2160"/>
              </a:lnSpc>
            </a:pPr>
            <a:r>
              <a:rPr lang="ru" sz="2000">
                <a:solidFill>
                  <a:srgbClr val="FFFFFF"/>
                </a:solidFill>
                <a:latin typeface="Lucida Sans Unicode"/>
              </a:rPr>
              <a:t>по всей территории Российской Федерации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7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"/>
          <p:cNvPicPr>
            <a:picLocks noChangeAspect="1"/>
          </p:cNvPicPr>
          <p:nvPr/>
        </p:nvPicPr>
        <p:blipFill>
          <a:blip r:embed="rPictId0"/>
          <a:stretch>
            <a:fillRect/>
          </a:stretch>
        </p:blipFill>
        <p:spPr>
          <a:xfrm>
            <a:off x="917448" y="1008888"/>
            <a:ext cx="9774936" cy="5486400"/>
          </a:xfrm>
          <a:prstGeom prst="rect">
            <a:avLst/>
          </a:prstGeom>
        </p:spPr>
      </p:pic>
      <p:sp>
        <p:nvSpPr>
          <p:cNvPr id="3" name=""/>
          <p:cNvSpPr/>
          <p:nvPr/>
        </p:nvSpPr>
        <p:spPr>
          <a:xfrm>
            <a:off x="423672" y="335280"/>
            <a:ext cx="4992624" cy="192024"/>
          </a:xfrm>
          <a:prstGeom prst="rect">
            <a:avLst/>
          </a:prstGeom>
          <a:solidFill>
            <a:srgbClr val="0D4559"/>
          </a:solidFill>
        </p:spPr>
        <p:txBody>
          <a:bodyPr lIns="0" tIns="0" rIns="0" bIns="0" wrap="none">
            <a:noAutofit/>
          </a:bodyPr>
          <a:p>
            <a:pPr indent="0">
              <a:lnSpc>
                <a:spcPts val="1632"/>
              </a:lnSpc>
            </a:pPr>
            <a:r>
              <a:rPr lang="ru" sz="1300">
                <a:solidFill>
                  <a:srgbClr val="FFFFFF"/>
                </a:solidFill>
                <a:latin typeface="Lucida Sans Unicode"/>
              </a:rPr>
              <a:t>ВСЕРОССИЙСКИЙ ОТБОР ИНКЛЮЗИВНЫХ ПРАКТИК</a:t>
            </a:r>
          </a:p>
        </p:txBody>
      </p:sp>
      <p:sp>
        <p:nvSpPr>
          <p:cNvPr id="4" name=""/>
          <p:cNvSpPr/>
          <p:nvPr/>
        </p:nvSpPr>
        <p:spPr>
          <a:xfrm>
            <a:off x="423672" y="594360"/>
            <a:ext cx="2956560" cy="164592"/>
          </a:xfrm>
          <a:prstGeom prst="rect">
            <a:avLst/>
          </a:prstGeom>
          <a:solidFill>
            <a:srgbClr val="0D4559"/>
          </a:solidFill>
        </p:spPr>
        <p:txBody>
          <a:bodyPr lIns="0" tIns="0" rIns="0" bIns="0" wrap="none">
            <a:noAutofit/>
          </a:bodyPr>
          <a:p>
            <a:pPr indent="0">
              <a:lnSpc>
                <a:spcPts val="1632"/>
              </a:lnSpc>
            </a:pPr>
            <a:r>
              <a:rPr lang="ru" sz="1300">
                <a:solidFill>
                  <a:srgbClr val="FFFFFF"/>
                </a:solidFill>
                <a:latin typeface="Lucida Sans Unicode"/>
              </a:rPr>
              <a:t>ПОБЕДИТЕЛИ ПЕРВОГО ЭТАПА</a:t>
            </a:r>
          </a:p>
        </p:txBody>
      </p:sp>
      <p:sp>
        <p:nvSpPr>
          <p:cNvPr id="5" name=""/>
          <p:cNvSpPr/>
          <p:nvPr/>
        </p:nvSpPr>
        <p:spPr>
          <a:xfrm>
            <a:off x="7507224" y="5053584"/>
            <a:ext cx="1947672" cy="707136"/>
          </a:xfrm>
          <a:prstGeom prst="rect">
            <a:avLst/>
          </a:prstGeom>
        </p:spPr>
        <p:txBody>
          <a:bodyPr lIns="0" tIns="0" rIns="0" bIns="0">
            <a:noAutofit/>
          </a:bodyPr>
          <a:p>
            <a:pPr indent="0">
              <a:spcBef>
                <a:spcPts val="2310"/>
              </a:spcBef>
              <a:spcAft>
                <a:spcPts val="210"/>
              </a:spcAft>
            </a:pPr>
            <a:r>
              <a:rPr lang="ru" sz="1900">
                <a:solidFill>
                  <a:srgbClr val="5DAD8A"/>
                </a:solidFill>
                <a:latin typeface="Lucida Sans Unicode"/>
              </a:rPr>
              <a:t>&gt; 2,5тыс.</a:t>
            </a:r>
          </a:p>
          <a:p>
            <a:pPr indent="0">
              <a:lnSpc>
                <a:spcPts val="1152"/>
              </a:lnSpc>
            </a:pPr>
            <a:r>
              <a:rPr lang="ru" sz="1050">
                <a:latin typeface="Lucida Sans Unicode"/>
              </a:rPr>
              <a:t>детей прошли бесплотную социально-психологическую реабилитацию</a:t>
            </a:r>
          </a:p>
        </p:txBody>
      </p:sp>
      <p:sp>
        <p:nvSpPr>
          <p:cNvPr id="6" name=""/>
          <p:cNvSpPr/>
          <p:nvPr/>
        </p:nvSpPr>
        <p:spPr>
          <a:xfrm>
            <a:off x="7507224" y="5894832"/>
            <a:ext cx="2551176" cy="566928"/>
          </a:xfrm>
          <a:prstGeom prst="rect">
            <a:avLst/>
          </a:prstGeom>
        </p:spPr>
        <p:txBody>
          <a:bodyPr lIns="0" tIns="0" rIns="0" bIns="0">
            <a:noAutofit/>
          </a:bodyPr>
          <a:p>
            <a:pPr indent="0">
              <a:spcAft>
                <a:spcPts val="420"/>
              </a:spcAft>
            </a:pPr>
            <a:r>
              <a:rPr lang="ru" sz="1900">
                <a:solidFill>
                  <a:srgbClr val="5DAD8A"/>
                </a:solidFill>
                <a:latin typeface="Lucida Sans Unicode"/>
              </a:rPr>
              <a:t>&gt; 2,5тыс.</a:t>
            </a:r>
          </a:p>
          <a:p>
            <a:pPr algn="just" indent="0">
              <a:lnSpc>
                <a:spcPts val="1152"/>
              </a:lnSpc>
              <a:spcAft>
                <a:spcPts val="1050"/>
              </a:spcAft>
            </a:pPr>
            <a:r>
              <a:rPr lang="ru" sz="1050">
                <a:latin typeface="Lucida Sans Unicode"/>
              </a:rPr>
              <a:t>волонтеров и специалистов прошли обучение и повысили квалификацию</a:t>
            </a:r>
          </a:p>
        </p:txBody>
      </p:sp>
      <p:sp>
        <p:nvSpPr>
          <p:cNvPr id="7" name=""/>
          <p:cNvSpPr/>
          <p:nvPr/>
        </p:nvSpPr>
        <p:spPr>
          <a:xfrm>
            <a:off x="932688" y="1008888"/>
            <a:ext cx="2831592" cy="417576"/>
          </a:xfrm>
          <a:prstGeom prst="rect">
            <a:avLst/>
          </a:prstGeom>
        </p:spPr>
        <p:txBody>
          <a:bodyPr lIns="0" tIns="0" rIns="0" bIns="0">
            <a:noAutofit/>
          </a:bodyPr>
          <a:p>
            <a:pPr algn="ctr" indent="0">
              <a:spcAft>
                <a:spcPts val="210"/>
              </a:spcAft>
            </a:pPr>
            <a:r>
              <a:rPr lang="ru" sz="1400">
                <a:solidFill>
                  <a:srgbClr val="FFFFFF"/>
                </a:solidFill>
                <a:latin typeface="Lucida Sans Unicode"/>
              </a:rPr>
              <a:t>Номинация</a:t>
            </a:r>
          </a:p>
          <a:p>
            <a:pPr indent="0"/>
            <a:r>
              <a:rPr lang="ru" sz="1400">
                <a:solidFill>
                  <a:srgbClr val="FFFFFF"/>
                </a:solidFill>
                <a:latin typeface="Lucida Sans Unicode"/>
              </a:rPr>
              <a:t>«Корпоративная политика»</a:t>
            </a:r>
          </a:p>
        </p:txBody>
      </p:sp>
      <p:sp>
        <p:nvSpPr>
          <p:cNvPr id="8" name=""/>
          <p:cNvSpPr/>
          <p:nvPr/>
        </p:nvSpPr>
        <p:spPr>
          <a:xfrm>
            <a:off x="8138160" y="1008888"/>
            <a:ext cx="1139952" cy="387096"/>
          </a:xfrm>
          <a:prstGeom prst="rect">
            <a:avLst/>
          </a:prstGeom>
        </p:spPr>
        <p:txBody>
          <a:bodyPr lIns="0" tIns="0" rIns="0" bIns="0">
            <a:noAutofit/>
          </a:bodyPr>
          <a:p>
            <a:pPr indent="0">
              <a:spcAft>
                <a:spcPts val="210"/>
              </a:spcAft>
            </a:pPr>
            <a:r>
              <a:rPr lang="ru" sz="1400">
                <a:solidFill>
                  <a:srgbClr val="FFFFFF"/>
                </a:solidFill>
                <a:latin typeface="Lucida Sans Unicode"/>
              </a:rPr>
              <a:t>Номинация</a:t>
            </a:r>
          </a:p>
          <a:p>
            <a:pPr indent="0"/>
            <a:r>
              <a:rPr lang="ru" sz="1400">
                <a:solidFill>
                  <a:srgbClr val="FFFFFF"/>
                </a:solidFill>
                <a:latin typeface="Lucida Sans Unicode"/>
              </a:rPr>
              <a:t>«Импакт»</a:t>
            </a:r>
          </a:p>
        </p:txBody>
      </p:sp>
      <p:sp>
        <p:nvSpPr>
          <p:cNvPr id="9" name=""/>
          <p:cNvSpPr/>
          <p:nvPr/>
        </p:nvSpPr>
        <p:spPr>
          <a:xfrm>
            <a:off x="4288536" y="1014984"/>
            <a:ext cx="2682240" cy="429768"/>
          </a:xfrm>
          <a:prstGeom prst="rect">
            <a:avLst/>
          </a:prstGeom>
        </p:spPr>
        <p:txBody>
          <a:bodyPr lIns="0" tIns="0" rIns="0" bIns="0">
            <a:noAutofit/>
          </a:bodyPr>
          <a:p>
            <a:pPr algn="ctr" indent="0">
              <a:spcAft>
                <a:spcPts val="210"/>
              </a:spcAft>
            </a:pPr>
            <a:r>
              <a:rPr lang="ru" sz="1400">
                <a:solidFill>
                  <a:srgbClr val="FFFFFF"/>
                </a:solidFill>
                <a:latin typeface="Lucida Sans Unicode"/>
              </a:rPr>
              <a:t>Номинация</a:t>
            </a:r>
          </a:p>
          <a:p>
            <a:pPr indent="0"/>
            <a:r>
              <a:rPr lang="ru" sz="1400">
                <a:solidFill>
                  <a:srgbClr val="FFFFFF"/>
                </a:solidFill>
                <a:latin typeface="Lucida Sans Unicode"/>
              </a:rPr>
              <a:t>«Инклюзивное лидерство»</a:t>
            </a:r>
          </a:p>
        </p:txBody>
      </p:sp>
      <p:sp>
        <p:nvSpPr>
          <p:cNvPr id="10" name=""/>
          <p:cNvSpPr/>
          <p:nvPr/>
        </p:nvSpPr>
        <p:spPr>
          <a:xfrm>
            <a:off x="1365504" y="1895856"/>
            <a:ext cx="1959864" cy="445008"/>
          </a:xfrm>
          <a:prstGeom prst="rect">
            <a:avLst/>
          </a:prstGeom>
        </p:spPr>
        <p:txBody>
          <a:bodyPr lIns="0" tIns="0" rIns="0" bIns="0">
            <a:noAutofit/>
          </a:bodyPr>
          <a:p>
            <a:pPr algn="ctr" indent="0">
              <a:lnSpc>
                <a:spcPts val="1632"/>
              </a:lnSpc>
            </a:pPr>
            <a:r>
              <a:rPr lang="ru" sz="1600">
                <a:solidFill>
                  <a:srgbClr val="FFFFFF"/>
                </a:solidFill>
                <a:latin typeface="Lucida Sans Unicode"/>
              </a:rPr>
              <a:t>«Российские железные дороги»</a:t>
            </a:r>
          </a:p>
        </p:txBody>
      </p:sp>
      <p:sp>
        <p:nvSpPr>
          <p:cNvPr id="11" name=""/>
          <p:cNvSpPr/>
          <p:nvPr/>
        </p:nvSpPr>
        <p:spPr>
          <a:xfrm>
            <a:off x="7936992" y="1901952"/>
            <a:ext cx="1685544" cy="234696"/>
          </a:xfrm>
          <a:prstGeom prst="rect">
            <a:avLst/>
          </a:prstGeom>
        </p:spPr>
        <p:txBody>
          <a:bodyPr lIns="0" tIns="0" rIns="0" bIns="0" wrap="none">
            <a:noAutofit/>
          </a:bodyPr>
          <a:p>
            <a:pPr indent="0"/>
            <a:r>
              <a:rPr lang="ru" sz="1600">
                <a:solidFill>
                  <a:srgbClr val="FFFFFF"/>
                </a:solidFill>
                <a:latin typeface="Lucida Sans Unicode"/>
              </a:rPr>
              <a:t>БФ «Шередарь»</a:t>
            </a:r>
          </a:p>
        </p:txBody>
      </p:sp>
      <p:sp>
        <p:nvSpPr>
          <p:cNvPr id="12" name=""/>
          <p:cNvSpPr/>
          <p:nvPr/>
        </p:nvSpPr>
        <p:spPr>
          <a:xfrm>
            <a:off x="4742688" y="2075688"/>
            <a:ext cx="1813560" cy="195072"/>
          </a:xfrm>
          <a:prstGeom prst="rect">
            <a:avLst/>
          </a:prstGeom>
        </p:spPr>
        <p:txBody>
          <a:bodyPr lIns="0" tIns="0" rIns="0" bIns="0" wrap="none">
            <a:noAutofit/>
          </a:bodyPr>
          <a:p>
            <a:pPr indent="0"/>
            <a:r>
              <a:rPr lang="ru" sz="1600">
                <a:solidFill>
                  <a:srgbClr val="FFFFFF"/>
                </a:solidFill>
                <a:latin typeface="Lucida Sans Unicode"/>
              </a:rPr>
              <a:t>НРООИ «Ковчег»</a:t>
            </a:r>
          </a:p>
        </p:txBody>
      </p:sp>
      <p:sp>
        <p:nvSpPr>
          <p:cNvPr id="13" name=""/>
          <p:cNvSpPr/>
          <p:nvPr/>
        </p:nvSpPr>
        <p:spPr>
          <a:xfrm>
            <a:off x="7504176" y="2538984"/>
            <a:ext cx="2154936" cy="432816"/>
          </a:xfrm>
          <a:prstGeom prst="rect">
            <a:avLst/>
          </a:prstGeom>
        </p:spPr>
        <p:txBody>
          <a:bodyPr lIns="0" tIns="0" rIns="0" bIns="0">
            <a:noAutofit/>
          </a:bodyPr>
          <a:p>
            <a:pPr indent="0">
              <a:lnSpc>
                <a:spcPts val="1152"/>
              </a:lnSpc>
              <a:spcAft>
                <a:spcPts val="210"/>
              </a:spcAft>
            </a:pPr>
            <a:r>
              <a:rPr lang="ru" sz="1050">
                <a:solidFill>
                  <a:srgbClr val="C3F0FA"/>
                </a:solidFill>
                <a:latin typeface="Lucida Sans Unicode"/>
              </a:rPr>
              <a:t>Реабилитационная программа для детей, перенесших онкологические заболевания</a:t>
            </a:r>
          </a:p>
        </p:txBody>
      </p:sp>
      <p:sp>
        <p:nvSpPr>
          <p:cNvPr id="14" name=""/>
          <p:cNvSpPr/>
          <p:nvPr/>
        </p:nvSpPr>
        <p:spPr>
          <a:xfrm>
            <a:off x="1167384" y="2727960"/>
            <a:ext cx="2569464" cy="2554224"/>
          </a:xfrm>
          <a:prstGeom prst="rect">
            <a:avLst/>
          </a:prstGeom>
        </p:spPr>
        <p:txBody>
          <a:bodyPr lIns="0" tIns="0" rIns="0" bIns="0">
            <a:noAutofit/>
          </a:bodyPr>
          <a:p>
            <a:pPr indent="0">
              <a:lnSpc>
                <a:spcPts val="1656"/>
              </a:lnSpc>
            </a:pPr>
            <a:r>
              <a:rPr lang="ru" sz="1400">
                <a:solidFill>
                  <a:srgbClr val="FFFFFF"/>
                </a:solidFill>
                <a:latin typeface="Lucida Sans Unicode"/>
              </a:rPr>
              <a:t>Центр содействия </a:t>
            </a:r>
            <a:r>
              <a:rPr lang="ru" sz="1400">
                <a:solidFill>
                  <a:srgbClr val="C3F0FA"/>
                </a:solidFill>
                <a:latin typeface="Lucida Sans Unicode"/>
              </a:rPr>
              <a:t>мобильности </a:t>
            </a:r>
            <a:r>
              <a:rPr lang="ru" sz="1400">
                <a:solidFill>
                  <a:srgbClr val="FFFFFF"/>
                </a:solidFill>
                <a:latin typeface="Lucida Sans Unicode"/>
              </a:rPr>
              <a:t>ОАО «РЖД»</a:t>
            </a:r>
          </a:p>
          <a:p>
            <a:pPr indent="0">
              <a:lnSpc>
                <a:spcPts val="1152"/>
              </a:lnSpc>
            </a:pPr>
            <a:r>
              <a:rPr lang="ru" sz="1050">
                <a:solidFill>
                  <a:srgbClr val="C3F0FA"/>
                </a:solidFill>
                <a:latin typeface="Lucida Sans Unicode"/>
              </a:rPr>
              <a:t>ЦСМ РЖД</a:t>
            </a:r>
            <a:r>
              <a:rPr lang="ru" sz="1050">
                <a:solidFill>
                  <a:srgbClr val="FFFFFF"/>
                </a:solidFill>
                <a:latin typeface="Lucida Sans Unicode"/>
              </a:rPr>
              <a:t>— </a:t>
            </a:r>
            <a:r>
              <a:rPr lang="ru" sz="1050">
                <a:solidFill>
                  <a:srgbClr val="C3F0FA"/>
                </a:solidFill>
                <a:latin typeface="Lucida Sans Unicode"/>
              </a:rPr>
              <a:t>это сервис, обеспечивающий поддержку маломабильных поссожиров в поездках но железнодорожном транспорте и предоставление им помощи в преодолении существующих барьеров.</a:t>
            </a:r>
          </a:p>
          <a:p>
            <a:pPr indent="0">
              <a:lnSpc>
                <a:spcPts val="1152"/>
              </a:lnSpc>
            </a:pPr>
            <a:r>
              <a:rPr lang="ru" sz="1050">
                <a:solidFill>
                  <a:srgbClr val="C3F0FA"/>
                </a:solidFill>
                <a:latin typeface="Lucida Sans Unicode"/>
              </a:rPr>
              <a:t>В настоящее время в роботе ЦСМ РЖД задействованы: 10 000 станций шести балансодержателей объектов пассажирской инфраструктуры и более 1000 поездов 29 перевозчиков в дольнем и пригородном сообщении</a:t>
            </a:r>
          </a:p>
        </p:txBody>
      </p:sp>
      <p:sp>
        <p:nvSpPr>
          <p:cNvPr id="15" name=""/>
          <p:cNvSpPr/>
          <p:nvPr/>
        </p:nvSpPr>
        <p:spPr>
          <a:xfrm>
            <a:off x="4358640" y="2731008"/>
            <a:ext cx="2514600" cy="2331720"/>
          </a:xfrm>
          <a:prstGeom prst="rect">
            <a:avLst/>
          </a:prstGeom>
        </p:spPr>
        <p:txBody>
          <a:bodyPr lIns="0" tIns="0" rIns="0" bIns="0">
            <a:noAutofit/>
          </a:bodyPr>
          <a:p>
            <a:pPr indent="0">
              <a:lnSpc>
                <a:spcPts val="1656"/>
              </a:lnSpc>
              <a:spcAft>
                <a:spcPts val="210"/>
              </a:spcAft>
            </a:pPr>
            <a:r>
              <a:rPr lang="ru" sz="1400">
                <a:solidFill>
                  <a:srgbClr val="FFFFFF"/>
                </a:solidFill>
                <a:latin typeface="Lucida Sans Unicode"/>
              </a:rPr>
              <a:t>Международная инклюзивная площадка развития лидеров </a:t>
            </a:r>
            <a:r>
              <a:rPr lang="ru" sz="1400">
                <a:solidFill>
                  <a:srgbClr val="C3F0FA"/>
                </a:solidFill>
                <a:latin typeface="Lucida Sans Unicode"/>
              </a:rPr>
              <a:t>социальных изменений </a:t>
            </a:r>
            <a:r>
              <a:rPr lang="ru" sz="1400">
                <a:solidFill>
                  <a:srgbClr val="FFFFFF"/>
                </a:solidFill>
                <a:latin typeface="Lucida Sans Unicode"/>
              </a:rPr>
              <a:t>«Территория Ритма»</a:t>
            </a:r>
          </a:p>
          <a:p>
            <a:pPr indent="0">
              <a:lnSpc>
                <a:spcPts val="1152"/>
              </a:lnSpc>
            </a:pPr>
            <a:r>
              <a:rPr lang="ru" sz="1050">
                <a:solidFill>
                  <a:srgbClr val="C3F0FA"/>
                </a:solidFill>
                <a:latin typeface="Lucida Sans Unicode"/>
              </a:rPr>
              <a:t>Площодко, где социально активные участники со всей России (в том числе с инвалидностью) зажигаются духом социального предпринимательство и созидательного лидерство, вместе создают проекты, развивающие свой регион и строну.</a:t>
            </a:r>
          </a:p>
        </p:txBody>
      </p:sp>
      <p:sp>
        <p:nvSpPr>
          <p:cNvPr id="16" name=""/>
          <p:cNvSpPr/>
          <p:nvPr/>
        </p:nvSpPr>
        <p:spPr>
          <a:xfrm>
            <a:off x="7504176" y="3078480"/>
            <a:ext cx="2572512" cy="1645920"/>
          </a:xfrm>
          <a:prstGeom prst="rect">
            <a:avLst/>
          </a:prstGeom>
        </p:spPr>
        <p:txBody>
          <a:bodyPr lIns="0" tIns="0" rIns="0" bIns="0">
            <a:noAutofit/>
          </a:bodyPr>
          <a:p>
            <a:pPr indent="0">
              <a:lnSpc>
                <a:spcPts val="888"/>
              </a:lnSpc>
              <a:spcBef>
                <a:spcPts val="210"/>
              </a:spcBef>
              <a:spcAft>
                <a:spcPts val="2310"/>
              </a:spcAft>
            </a:pPr>
            <a:r>
              <a:rPr lang="ru" sz="1050">
                <a:solidFill>
                  <a:srgbClr val="C3F0FA"/>
                </a:solidFill>
                <a:latin typeface="Lucida Sans Unicode"/>
              </a:rPr>
              <a:t>Единственная в России организация, которая осуществляет программы психосоциальной реабилитации лагерного типа для детей и подростков </a:t>
            </a:r>
            <a:r>
              <a:rPr lang="ru" sz="1050" spc="-200">
                <a:solidFill>
                  <a:srgbClr val="C3F0FA"/>
                </a:solidFill>
                <a:latin typeface="Lucida Sans Unicode"/>
              </a:rPr>
              <a:t>7—17</a:t>
            </a:r>
            <a:r>
              <a:rPr lang="ru" sz="1050">
                <a:solidFill>
                  <a:srgbClr val="C3F0FA"/>
                </a:solidFill>
                <a:latin typeface="Lucida Sans Unicode"/>
              </a:rPr>
              <a:t> лет, перенесших онкологические заболевания, о также комплексно занимается развитием детской реабилитации в России. В работе специалистов используется методика терапевтического отдыха </a:t>
            </a:r>
            <a:r>
              <a:rPr lang="en-US" sz="1050">
                <a:solidFill>
                  <a:srgbClr val="C3F0FA"/>
                </a:solidFill>
                <a:latin typeface="Lucida Sans Unicode"/>
              </a:rPr>
              <a:t>(Therapeutic Recreation), </a:t>
            </a:r>
            <a:r>
              <a:rPr lang="ru" sz="1050">
                <a:solidFill>
                  <a:srgbClr val="C3F0FA"/>
                </a:solidFill>
                <a:latin typeface="Lucida Sans Unicode"/>
              </a:rPr>
              <a:t>которая доказала свою эффективность в реабилитационных лагерях по всему миру.</a:t>
            </a:r>
          </a:p>
        </p:txBody>
      </p:sp>
      <p:sp>
        <p:nvSpPr>
          <p:cNvPr id="17" name=""/>
          <p:cNvSpPr/>
          <p:nvPr/>
        </p:nvSpPr>
        <p:spPr>
          <a:xfrm>
            <a:off x="7513320" y="6690360"/>
            <a:ext cx="268224" cy="204216"/>
          </a:xfrm>
          <a:prstGeom prst="rect">
            <a:avLst/>
          </a:prstGeom>
        </p:spPr>
        <p:txBody>
          <a:bodyPr lIns="0" tIns="0" rIns="0" bIns="0" wrap="none">
            <a:noAutofit/>
          </a:bodyPr>
          <a:p>
            <a:pPr indent="0"/>
            <a:r>
              <a:rPr lang="ru" sz="1300">
                <a:solidFill>
                  <a:srgbClr val="5DAD8A"/>
                </a:solidFill>
                <a:latin typeface="Lucida Sans Unicode"/>
              </a:rPr>
              <a:t>39</a:t>
            </a:r>
          </a:p>
        </p:txBody>
      </p:sp>
      <p:sp>
        <p:nvSpPr>
          <p:cNvPr id="18" name=""/>
          <p:cNvSpPr/>
          <p:nvPr/>
        </p:nvSpPr>
        <p:spPr>
          <a:xfrm>
            <a:off x="7851648" y="6699504"/>
            <a:ext cx="2002536" cy="426720"/>
          </a:xfrm>
          <a:prstGeom prst="rect">
            <a:avLst/>
          </a:prstGeom>
        </p:spPr>
        <p:txBody>
          <a:bodyPr lIns="0" tIns="0" rIns="0" bIns="0">
            <a:noAutofit/>
          </a:bodyPr>
          <a:p>
            <a:pPr algn="just" indent="0">
              <a:lnSpc>
                <a:spcPts val="1128"/>
              </a:lnSpc>
              <a:spcBef>
                <a:spcPts val="1050"/>
              </a:spcBef>
            </a:pPr>
            <a:r>
              <a:rPr lang="ru" sz="1050">
                <a:latin typeface="Lucida Sans Unicode"/>
              </a:rPr>
              <a:t>волонтеров и специалистов прошли обучение и повысили квалификацию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8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"/>
          <p:cNvPicPr>
            <a:picLocks noChangeAspect="1"/>
          </p:cNvPicPr>
          <p:nvPr/>
        </p:nvPicPr>
        <p:blipFill>
          <a:blip r:embed="rPictId0"/>
          <a:stretch>
            <a:fillRect/>
          </a:stretch>
        </p:blipFill>
        <p:spPr>
          <a:xfrm>
            <a:off x="182880" y="149352"/>
            <a:ext cx="5373624" cy="4779264"/>
          </a:xfrm>
          <a:prstGeom prst="rect">
            <a:avLst/>
          </a:prstGeom>
        </p:spPr>
      </p:pic>
      <p:sp>
        <p:nvSpPr>
          <p:cNvPr id="3" name=""/>
          <p:cNvSpPr/>
          <p:nvPr/>
        </p:nvSpPr>
        <p:spPr>
          <a:xfrm>
            <a:off x="2368296" y="1956816"/>
            <a:ext cx="1520952" cy="435864"/>
          </a:xfrm>
          <a:prstGeom prst="rect">
            <a:avLst/>
          </a:prstGeom>
        </p:spPr>
        <p:txBody>
          <a:bodyPr lIns="0" tIns="0" rIns="0" bIns="0">
            <a:noAutofit/>
          </a:bodyPr>
          <a:p>
            <a:pPr algn="ctr" indent="0">
              <a:lnSpc>
                <a:spcPts val="1680"/>
              </a:lnSpc>
              <a:spcBef>
                <a:spcPts val="3150"/>
              </a:spcBef>
              <a:spcAft>
                <a:spcPts val="1260"/>
              </a:spcAft>
            </a:pPr>
            <a:r>
              <a:rPr lang="ru" sz="1600">
                <a:solidFill>
                  <a:srgbClr val="FFFFFF"/>
                </a:solidFill>
                <a:latin typeface="Lucida Sans Unicode"/>
              </a:rPr>
              <a:t>БФ «АК БАРС СОЗИДАНИЕ»</a:t>
            </a:r>
          </a:p>
        </p:txBody>
      </p:sp>
      <p:sp>
        <p:nvSpPr>
          <p:cNvPr id="4" name=""/>
          <p:cNvSpPr/>
          <p:nvPr/>
        </p:nvSpPr>
        <p:spPr>
          <a:xfrm>
            <a:off x="1944624" y="5266944"/>
            <a:ext cx="97536" cy="170688"/>
          </a:xfrm>
          <a:prstGeom prst="rect">
            <a:avLst/>
          </a:prstGeom>
        </p:spPr>
        <p:txBody>
          <a:bodyPr lIns="0" tIns="0" rIns="0" bIns="0" wrap="none">
            <a:noAutofit/>
          </a:bodyPr>
          <a:p>
            <a:pPr indent="0"/>
            <a:r>
              <a:rPr lang="ru" sz="1700">
                <a:solidFill>
                  <a:srgbClr val="5DAD8A"/>
                </a:solidFill>
                <a:latin typeface="Lucida Sans Unicode"/>
              </a:rPr>
              <a:t>2</a:t>
            </a:r>
          </a:p>
        </p:txBody>
      </p:sp>
      <p:sp>
        <p:nvSpPr>
          <p:cNvPr id="5" name=""/>
          <p:cNvSpPr/>
          <p:nvPr/>
        </p:nvSpPr>
        <p:spPr>
          <a:xfrm>
            <a:off x="2273808" y="5273040"/>
            <a:ext cx="2090928" cy="249936"/>
          </a:xfrm>
          <a:prstGeom prst="rect">
            <a:avLst/>
          </a:prstGeom>
        </p:spPr>
        <p:txBody>
          <a:bodyPr lIns="0" tIns="0" rIns="0" bIns="0">
            <a:noAutofit/>
          </a:bodyPr>
          <a:p>
            <a:pPr indent="0">
              <a:lnSpc>
                <a:spcPts val="1152"/>
              </a:lnSpc>
              <a:spcBef>
                <a:spcPts val="3780"/>
              </a:spcBef>
              <a:spcAft>
                <a:spcPts val="1260"/>
              </a:spcAft>
            </a:pPr>
            <a:r>
              <a:rPr lang="ru" sz="1050">
                <a:latin typeface="Lucida Sans Unicode"/>
              </a:rPr>
              <a:t>школы-интерната участвуют в проекте</a:t>
            </a:r>
          </a:p>
        </p:txBody>
      </p:sp>
      <p:sp>
        <p:nvSpPr>
          <p:cNvPr id="6" name=""/>
          <p:cNvSpPr/>
          <p:nvPr/>
        </p:nvSpPr>
        <p:spPr>
          <a:xfrm>
            <a:off x="2139696" y="5821680"/>
            <a:ext cx="2133600" cy="426720"/>
          </a:xfrm>
          <a:prstGeom prst="rect">
            <a:avLst/>
          </a:prstGeom>
        </p:spPr>
        <p:txBody>
          <a:bodyPr lIns="0" tIns="0" rIns="0" bIns="0">
            <a:noAutofit/>
          </a:bodyPr>
          <a:p>
            <a:pPr indent="0">
              <a:lnSpc>
                <a:spcPts val="1152"/>
              </a:lnSpc>
              <a:spcBef>
                <a:spcPts val="1260"/>
              </a:spcBef>
              <a:spcAft>
                <a:spcPts val="1050"/>
              </a:spcAft>
            </a:pPr>
            <a:r>
              <a:rPr lang="ru" sz="1050">
                <a:latin typeface="Lucida Sans Unicode"/>
              </a:rPr>
              <a:t>подростков-сирот с ОВЗ прошли полный цикл обучения</a:t>
            </a:r>
          </a:p>
        </p:txBody>
      </p:sp>
      <p:sp>
        <p:nvSpPr>
          <p:cNvPr id="7" name=""/>
          <p:cNvSpPr/>
          <p:nvPr/>
        </p:nvSpPr>
        <p:spPr>
          <a:xfrm>
            <a:off x="1956816" y="5876544"/>
            <a:ext cx="97536" cy="115824"/>
          </a:xfrm>
          <a:prstGeom prst="rect">
            <a:avLst/>
          </a:prstGeom>
        </p:spPr>
        <p:txBody>
          <a:bodyPr lIns="0" tIns="0" rIns="0" bIns="0" wrap="none">
            <a:noAutofit/>
          </a:bodyPr>
          <a:p>
            <a:pPr indent="0"/>
            <a:r>
              <a:rPr lang="ru" sz="1400">
                <a:solidFill>
                  <a:srgbClr val="5DAD8A"/>
                </a:solidFill>
                <a:latin typeface="Lucida Sans Unicode"/>
              </a:rPr>
              <a:t>&gt;</a:t>
            </a:r>
          </a:p>
        </p:txBody>
      </p:sp>
      <p:sp>
        <p:nvSpPr>
          <p:cNvPr id="8" name=""/>
          <p:cNvSpPr/>
          <p:nvPr/>
        </p:nvSpPr>
        <p:spPr>
          <a:xfrm>
            <a:off x="2273808" y="6473952"/>
            <a:ext cx="1956816" cy="573024"/>
          </a:xfrm>
          <a:prstGeom prst="rect">
            <a:avLst/>
          </a:prstGeom>
        </p:spPr>
        <p:txBody>
          <a:bodyPr lIns="0" tIns="0" rIns="0" bIns="0">
            <a:noAutofit/>
          </a:bodyPr>
          <a:p>
            <a:pPr indent="0">
              <a:lnSpc>
                <a:spcPts val="1152"/>
              </a:lnSpc>
              <a:spcBef>
                <a:spcPts val="1050"/>
              </a:spcBef>
            </a:pPr>
            <a:r>
              <a:rPr lang="ru" sz="1050">
                <a:latin typeface="Lucida Sans Unicode"/>
              </a:rPr>
              <a:t>подростков с ОВЗ прошли адоптивное обучение по производству сыров и йогуртов в летний период</a:t>
            </a:r>
          </a:p>
        </p:txBody>
      </p:sp>
      <p:sp>
        <p:nvSpPr>
          <p:cNvPr id="9" name=""/>
          <p:cNvSpPr/>
          <p:nvPr/>
        </p:nvSpPr>
        <p:spPr>
          <a:xfrm>
            <a:off x="1962912" y="6486144"/>
            <a:ext cx="219456" cy="176784"/>
          </a:xfrm>
          <a:prstGeom prst="rect">
            <a:avLst/>
          </a:prstGeom>
        </p:spPr>
        <p:txBody>
          <a:bodyPr lIns="0" tIns="0" rIns="0" bIns="0" wrap="none">
            <a:noAutofit/>
          </a:bodyPr>
          <a:p>
            <a:pPr indent="0"/>
            <a:r>
              <a:rPr lang="ru" sz="1300">
                <a:solidFill>
                  <a:srgbClr val="5DAD8A"/>
                </a:solidFill>
                <a:latin typeface="Lucida Sans Unicode"/>
              </a:rPr>
              <a:t>60</a:t>
            </a:r>
          </a:p>
        </p:txBody>
      </p:sp>
      <p:sp>
        <p:nvSpPr>
          <p:cNvPr id="10" name=""/>
          <p:cNvSpPr/>
          <p:nvPr/>
        </p:nvSpPr>
        <p:spPr>
          <a:xfrm>
            <a:off x="1895856" y="2670048"/>
            <a:ext cx="1719072" cy="195072"/>
          </a:xfrm>
          <a:prstGeom prst="rect">
            <a:avLst/>
          </a:prstGeom>
        </p:spPr>
        <p:txBody>
          <a:bodyPr lIns="0" tIns="0" rIns="0" bIns="0" wrap="none">
            <a:noAutofit/>
          </a:bodyPr>
          <a:p>
            <a:pPr indent="0">
              <a:spcBef>
                <a:spcPts val="1260"/>
              </a:spcBef>
              <a:spcAft>
                <a:spcPts val="630"/>
              </a:spcAft>
            </a:pPr>
            <a:r>
              <a:rPr lang="ru" sz="1200">
                <a:solidFill>
                  <a:srgbClr val="FFFFFF"/>
                </a:solidFill>
                <a:latin typeface="Lucida Sans Unicode"/>
              </a:rPr>
              <a:t>Детская сыроварня</a:t>
            </a:r>
          </a:p>
        </p:txBody>
      </p:sp>
      <p:sp>
        <p:nvSpPr>
          <p:cNvPr id="11" name=""/>
          <p:cNvSpPr/>
          <p:nvPr/>
        </p:nvSpPr>
        <p:spPr>
          <a:xfrm>
            <a:off x="347472" y="313944"/>
            <a:ext cx="5087112" cy="454152"/>
          </a:xfrm>
          <a:prstGeom prst="rect">
            <a:avLst/>
          </a:prstGeom>
        </p:spPr>
        <p:txBody>
          <a:bodyPr lIns="0" tIns="0" rIns="0" bIns="0">
            <a:noAutofit/>
          </a:bodyPr>
          <a:p>
            <a:pPr indent="0">
              <a:lnSpc>
                <a:spcPts val="1608"/>
              </a:lnSpc>
            </a:pPr>
            <a:r>
              <a:rPr lang="ru" sz="1300">
                <a:solidFill>
                  <a:srgbClr val="FFFFFF"/>
                </a:solidFill>
                <a:latin typeface="Lucida Sans Unicode"/>
              </a:rPr>
              <a:t>ВСЕРОССИЙСКИЙ ОТБОР ИНКЛЮЗИВНЫХ ПРАКТИК</a:t>
            </a:r>
          </a:p>
          <a:p>
            <a:pPr indent="0">
              <a:lnSpc>
                <a:spcPts val="1608"/>
              </a:lnSpc>
            </a:pPr>
            <a:r>
              <a:rPr lang="ru" sz="1300">
                <a:solidFill>
                  <a:srgbClr val="FFFFFF"/>
                </a:solidFill>
                <a:latin typeface="Lucida Sans Unicode"/>
              </a:rPr>
              <a:t>ПОБЕДИТЕЛИ ПЕРВОГО ЭТАПА</a:t>
            </a:r>
          </a:p>
        </p:txBody>
      </p:sp>
      <p:sp>
        <p:nvSpPr>
          <p:cNvPr id="12" name=""/>
          <p:cNvSpPr/>
          <p:nvPr/>
        </p:nvSpPr>
        <p:spPr>
          <a:xfrm>
            <a:off x="1761744" y="990600"/>
            <a:ext cx="2865120" cy="426720"/>
          </a:xfrm>
          <a:prstGeom prst="rect">
            <a:avLst/>
          </a:prstGeom>
        </p:spPr>
        <p:txBody>
          <a:bodyPr lIns="0" tIns="0" rIns="0" bIns="0">
            <a:noAutofit/>
          </a:bodyPr>
          <a:p>
            <a:pPr algn="ctr" indent="0">
              <a:spcAft>
                <a:spcPts val="210"/>
              </a:spcAft>
            </a:pPr>
            <a:r>
              <a:rPr lang="ru" sz="1400">
                <a:solidFill>
                  <a:srgbClr val="FFFFFF"/>
                </a:solidFill>
                <a:latin typeface="Lucida Sans Unicode"/>
              </a:rPr>
              <a:t>Номинация</a:t>
            </a:r>
          </a:p>
          <a:p>
            <a:pPr indent="0">
              <a:spcAft>
                <a:spcPts val="3150"/>
              </a:spcAft>
            </a:pPr>
            <a:r>
              <a:rPr lang="ru" sz="1400">
                <a:solidFill>
                  <a:srgbClr val="FFFFFF"/>
                </a:solidFill>
                <a:latin typeface="Lucida Sans Unicode"/>
              </a:rPr>
              <a:t>«Инклюзивное образование»</a:t>
            </a:r>
          </a:p>
        </p:txBody>
      </p:sp>
      <p:sp>
        <p:nvSpPr>
          <p:cNvPr id="13" name=""/>
          <p:cNvSpPr/>
          <p:nvPr/>
        </p:nvSpPr>
        <p:spPr>
          <a:xfrm>
            <a:off x="1926336" y="2941320"/>
            <a:ext cx="2386584" cy="1027176"/>
          </a:xfrm>
          <a:prstGeom prst="rect">
            <a:avLst/>
          </a:prstGeom>
        </p:spPr>
        <p:txBody>
          <a:bodyPr lIns="0" tIns="0" rIns="0" bIns="0">
            <a:noAutofit/>
          </a:bodyPr>
          <a:p>
            <a:pPr indent="0">
              <a:lnSpc>
                <a:spcPts val="888"/>
              </a:lnSpc>
              <a:spcBef>
                <a:spcPts val="630"/>
              </a:spcBef>
            </a:pPr>
            <a:r>
              <a:rPr lang="ru" sz="750">
                <a:solidFill>
                  <a:srgbClr val="C3F0FA"/>
                </a:solidFill>
                <a:latin typeface="Lucida Sans Unicode"/>
              </a:rPr>
              <a:t>Первая в России детская лаборатория — мини-сыроварня, на которой реализуется практико-ориентированная модель предпрофилъной подготовки детей-сирот с ОВЗ. Инновационность проекта заключается в использовании модульно-компетентностного подхода в практикоориентированном обучении сирот с ОВЗ, что позволяет ознакомиться</a:t>
            </a:r>
          </a:p>
        </p:txBody>
      </p:sp>
      <p:sp>
        <p:nvSpPr>
          <p:cNvPr id="14" name=""/>
          <p:cNvSpPr/>
          <p:nvPr/>
        </p:nvSpPr>
        <p:spPr>
          <a:xfrm>
            <a:off x="1926336" y="3986784"/>
            <a:ext cx="2264664" cy="573024"/>
          </a:xfrm>
          <a:prstGeom prst="rect">
            <a:avLst/>
          </a:prstGeom>
        </p:spPr>
        <p:txBody>
          <a:bodyPr lIns="0" tIns="0" rIns="0" bIns="0">
            <a:noAutofit/>
          </a:bodyPr>
          <a:p>
            <a:pPr indent="0">
              <a:lnSpc>
                <a:spcPts val="888"/>
              </a:lnSpc>
              <a:spcAft>
                <a:spcPts val="3780"/>
              </a:spcAft>
            </a:pPr>
            <a:r>
              <a:rPr lang="ru" sz="750">
                <a:solidFill>
                  <a:srgbClr val="C3F0FA"/>
                </a:solidFill>
                <a:latin typeface="Lucida Sans Unicode"/>
              </a:rPr>
              <a:t>со всеми технологическими процессами, необходимыми при производстве сыров, получить сопровождение наставников и экспертную поддержку для оценки рентабельности производство.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9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2" name=""/>
          <p:cNvSpPr/>
          <p:nvPr/>
        </p:nvSpPr>
        <p:spPr>
          <a:xfrm>
            <a:off x="871728" y="1021080"/>
            <a:ext cx="2508504" cy="429768"/>
          </a:xfrm>
          <a:prstGeom prst="rect">
            <a:avLst/>
          </a:prstGeom>
          <a:solidFill>
            <a:srgbClr val="0D4559"/>
          </a:solidFill>
        </p:spPr>
        <p:txBody>
          <a:bodyPr lIns="0" tIns="0" rIns="0" bIns="0">
            <a:noAutofit/>
          </a:bodyPr>
          <a:p>
            <a:pPr marL="698500" indent="0">
              <a:spcAft>
                <a:spcPts val="210"/>
              </a:spcAft>
            </a:pPr>
            <a:r>
              <a:rPr lang="ru" sz="1400">
                <a:solidFill>
                  <a:srgbClr val="FFFFFF"/>
                </a:solidFill>
                <a:latin typeface="Lucida Sans Unicode"/>
              </a:rPr>
              <a:t>Номинация</a:t>
            </a:r>
          </a:p>
          <a:p>
            <a:pPr indent="0">
              <a:spcAft>
                <a:spcPts val="2940"/>
              </a:spcAft>
            </a:pPr>
            <a:r>
              <a:rPr lang="ru" sz="1400">
                <a:solidFill>
                  <a:srgbClr val="FFFFFF"/>
                </a:solidFill>
                <a:latin typeface="Lucida Sans Unicode"/>
              </a:rPr>
              <a:t>«Универсальный дизайн»</a:t>
            </a:r>
          </a:p>
        </p:txBody>
      </p:sp>
      <p:sp>
        <p:nvSpPr>
          <p:cNvPr id="3" name=""/>
          <p:cNvSpPr/>
          <p:nvPr/>
        </p:nvSpPr>
        <p:spPr>
          <a:xfrm>
            <a:off x="3395472" y="1935480"/>
            <a:ext cx="213360" cy="140208"/>
          </a:xfrm>
          <a:prstGeom prst="rect">
            <a:avLst/>
          </a:prstGeom>
          <a:solidFill>
            <a:srgbClr val="0D4559"/>
          </a:solidFill>
        </p:spPr>
        <p:txBody>
          <a:bodyPr lIns="0" tIns="0" rIns="0" bIns="0" wrap="none">
            <a:noAutofit/>
          </a:bodyPr>
          <a:p>
            <a:pPr algn="r" indent="0">
              <a:spcBef>
                <a:spcPts val="2940"/>
              </a:spcBef>
              <a:spcAft>
                <a:spcPts val="210"/>
              </a:spcAft>
            </a:pPr>
            <a:r>
              <a:rPr lang="ru" sz="1400">
                <a:solidFill>
                  <a:srgbClr val="FFFFFF"/>
                </a:solidFill>
                <a:latin typeface="Lucida Sans Unicode"/>
              </a:rPr>
              <a:t>л</a:t>
            </a:r>
          </a:p>
        </p:txBody>
      </p:sp>
      <p:sp>
        <p:nvSpPr>
          <p:cNvPr id="4" name=""/>
          <p:cNvSpPr/>
          <p:nvPr/>
        </p:nvSpPr>
        <p:spPr>
          <a:xfrm>
            <a:off x="1261872" y="2075688"/>
            <a:ext cx="1847088" cy="262128"/>
          </a:xfrm>
          <a:prstGeom prst="rect">
            <a:avLst/>
          </a:prstGeom>
          <a:solidFill>
            <a:srgbClr val="40B3A4"/>
          </a:solidFill>
        </p:spPr>
        <p:txBody>
          <a:bodyPr lIns="0" tIns="0" rIns="0" bIns="0" wrap="none">
            <a:noAutofit/>
          </a:bodyPr>
          <a:p>
            <a:pPr algn="ctr" indent="0">
              <a:spcBef>
                <a:spcPts val="210"/>
              </a:spcBef>
              <a:spcAft>
                <a:spcPts val="2310"/>
              </a:spcAft>
            </a:pPr>
            <a:r>
              <a:rPr lang="ru" sz="1600">
                <a:solidFill>
                  <a:srgbClr val="FFFFFF"/>
                </a:solidFill>
                <a:latin typeface="Lucida Sans Unicode"/>
              </a:rPr>
              <a:t>ПАО «Сбербанк»</a:t>
            </a:r>
          </a:p>
        </p:txBody>
      </p:sp>
      <p:sp>
        <p:nvSpPr>
          <p:cNvPr id="5" name=""/>
          <p:cNvSpPr/>
          <p:nvPr/>
        </p:nvSpPr>
        <p:spPr>
          <a:xfrm>
            <a:off x="902208" y="2709672"/>
            <a:ext cx="2090928" cy="225552"/>
          </a:xfrm>
          <a:prstGeom prst="rect">
            <a:avLst/>
          </a:prstGeom>
          <a:solidFill>
            <a:srgbClr val="067A92"/>
          </a:solidFill>
        </p:spPr>
        <p:txBody>
          <a:bodyPr lIns="0" tIns="0" rIns="0" bIns="0" wrap="none">
            <a:noAutofit/>
          </a:bodyPr>
          <a:p>
            <a:pPr indent="0">
              <a:spcBef>
                <a:spcPts val="2310"/>
              </a:spcBef>
              <a:spcAft>
                <a:spcPts val="420"/>
              </a:spcAft>
            </a:pPr>
            <a:r>
              <a:rPr lang="ru" sz="1400">
                <a:solidFill>
                  <a:srgbClr val="FFFFFF"/>
                </a:solidFill>
                <a:latin typeface="Lucida Sans Unicode"/>
              </a:rPr>
              <a:t>Адаптация сервисов</a:t>
            </a:r>
          </a:p>
        </p:txBody>
      </p:sp>
      <p:sp>
        <p:nvSpPr>
          <p:cNvPr id="6" name=""/>
          <p:cNvSpPr/>
          <p:nvPr/>
        </p:nvSpPr>
        <p:spPr>
          <a:xfrm>
            <a:off x="908304" y="2971800"/>
            <a:ext cx="1371600" cy="176784"/>
          </a:xfrm>
          <a:prstGeom prst="rect">
            <a:avLst/>
          </a:prstGeom>
          <a:solidFill>
            <a:srgbClr val="067A92"/>
          </a:solidFill>
        </p:spPr>
        <p:txBody>
          <a:bodyPr lIns="0" tIns="0" rIns="0" bIns="0" wrap="none">
            <a:noAutofit/>
          </a:bodyPr>
          <a:p>
            <a:pPr indent="0">
              <a:spcBef>
                <a:spcPts val="420"/>
              </a:spcBef>
              <a:spcAft>
                <a:spcPts val="420"/>
              </a:spcAft>
            </a:pPr>
            <a:r>
              <a:rPr lang="ru" sz="1400">
                <a:solidFill>
                  <a:srgbClr val="FFFFFF"/>
                </a:solidFill>
                <a:latin typeface="Lucida Sans Unicode"/>
              </a:rPr>
              <a:t>для клиентов</a:t>
            </a:r>
          </a:p>
        </p:txBody>
      </p:sp>
      <p:sp>
        <p:nvSpPr>
          <p:cNvPr id="7" name=""/>
          <p:cNvSpPr/>
          <p:nvPr/>
        </p:nvSpPr>
        <p:spPr>
          <a:xfrm>
            <a:off x="908304" y="3179064"/>
            <a:ext cx="1786128" cy="353568"/>
          </a:xfrm>
          <a:prstGeom prst="rect">
            <a:avLst/>
          </a:prstGeom>
          <a:solidFill>
            <a:srgbClr val="067A92"/>
          </a:solidFill>
        </p:spPr>
        <p:txBody>
          <a:bodyPr lIns="0" tIns="0" rIns="0" bIns="0">
            <a:noAutofit/>
          </a:bodyPr>
          <a:p>
            <a:pPr indent="0">
              <a:lnSpc>
                <a:spcPts val="1680"/>
              </a:lnSpc>
              <a:spcBef>
                <a:spcPts val="420"/>
              </a:spcBef>
            </a:pPr>
            <a:r>
              <a:rPr lang="ru" sz="1400">
                <a:solidFill>
                  <a:srgbClr val="FFFFFF"/>
                </a:solidFill>
                <a:latin typeface="Lucida Sans Unicode"/>
              </a:rPr>
              <a:t>с инвалидностью и маломобильных</a:t>
            </a:r>
          </a:p>
        </p:txBody>
      </p:sp>
      <p:sp>
        <p:nvSpPr>
          <p:cNvPr id="8" name=""/>
          <p:cNvSpPr/>
          <p:nvPr/>
        </p:nvSpPr>
        <p:spPr>
          <a:xfrm>
            <a:off x="908304" y="3563112"/>
            <a:ext cx="2633472" cy="1426464"/>
          </a:xfrm>
          <a:prstGeom prst="rect">
            <a:avLst/>
          </a:prstGeom>
          <a:solidFill>
            <a:srgbClr val="067A92"/>
          </a:solidFill>
        </p:spPr>
        <p:txBody>
          <a:bodyPr lIns="0" tIns="0" rIns="0" bIns="0">
            <a:noAutofit/>
          </a:bodyPr>
          <a:p>
            <a:pPr indent="0">
              <a:spcAft>
                <a:spcPts val="210"/>
              </a:spcAft>
            </a:pPr>
            <a:r>
              <a:rPr lang="ru" sz="1400">
                <a:solidFill>
                  <a:srgbClr val="FFFFFF"/>
                </a:solidFill>
                <a:latin typeface="Lucida Sans Unicode"/>
              </a:rPr>
              <a:t>клиентов Сбербанка</a:t>
            </a:r>
          </a:p>
          <a:p>
            <a:pPr indent="0">
              <a:lnSpc>
                <a:spcPts val="1152"/>
              </a:lnSpc>
              <a:spcAft>
                <a:spcPts val="2100"/>
              </a:spcAft>
            </a:pPr>
            <a:r>
              <a:rPr lang="ru" sz="1050">
                <a:solidFill>
                  <a:srgbClr val="C3F0FA"/>
                </a:solidFill>
                <a:latin typeface="Lucida Sans Unicode"/>
              </a:rPr>
              <a:t>Онлайн-сервисы, где маломобильные клиенты получают различные сервисы через веб- или мобильную версию «Сбербанк Онлайн». Были разработаны и внедрены сервисы для обслуживания инвалидов с различными нозологиями как в очном, так и в онлайн-форматах.</a:t>
            </a:r>
          </a:p>
        </p:txBody>
      </p:sp>
      <p:sp>
        <p:nvSpPr>
          <p:cNvPr id="9" name=""/>
          <p:cNvSpPr/>
          <p:nvPr/>
        </p:nvSpPr>
        <p:spPr>
          <a:xfrm>
            <a:off x="908304" y="5361432"/>
            <a:ext cx="2493264" cy="603504"/>
          </a:xfrm>
          <a:prstGeom prst="rect">
            <a:avLst/>
          </a:prstGeom>
        </p:spPr>
        <p:txBody>
          <a:bodyPr lIns="0" tIns="0" rIns="0" bIns="0">
            <a:noAutofit/>
          </a:bodyPr>
          <a:p>
            <a:pPr indent="0">
              <a:lnSpc>
                <a:spcPts val="1128"/>
              </a:lnSpc>
              <a:spcBef>
                <a:spcPts val="2100"/>
              </a:spcBef>
            </a:pPr>
            <a:r>
              <a:rPr lang="en-US" sz="1050">
                <a:solidFill>
                  <a:srgbClr val="5DAD8A"/>
                </a:solidFill>
                <a:latin typeface="Lucida Sans Unicode"/>
              </a:rPr>
              <a:t>1QQQ/ </a:t>
            </a:r>
            <a:r>
              <a:rPr lang="ru" sz="1050">
                <a:latin typeface="Lucida Sans Unicode"/>
              </a:rPr>
              <a:t>исчезли жалобы</a:t>
            </a:r>
          </a:p>
          <a:p>
            <a:pPr marL="661924" indent="0">
              <a:lnSpc>
                <a:spcPts val="1128"/>
              </a:lnSpc>
              <a:spcAft>
                <a:spcPts val="840"/>
              </a:spcAft>
            </a:pPr>
            <a:r>
              <a:rPr lang="ru" sz="1050">
                <a:latin typeface="Lucida Sans Unicode"/>
              </a:rPr>
              <a:t>на недоступность услуг со стороны инволидов и маломобильных граждан</a:t>
            </a:r>
          </a:p>
        </p:txBody>
      </p:sp>
      <p:sp>
        <p:nvSpPr>
          <p:cNvPr id="10" name=""/>
          <p:cNvSpPr/>
          <p:nvPr/>
        </p:nvSpPr>
        <p:spPr>
          <a:xfrm>
            <a:off x="963168" y="6129528"/>
            <a:ext cx="2343912" cy="277368"/>
          </a:xfrm>
          <a:prstGeom prst="rect">
            <a:avLst/>
          </a:prstGeom>
        </p:spPr>
        <p:txBody>
          <a:bodyPr lIns="0" tIns="0" rIns="0" bIns="0">
            <a:noAutofit/>
          </a:bodyPr>
          <a:p>
            <a:pPr indent="0">
              <a:lnSpc>
                <a:spcPts val="960"/>
              </a:lnSpc>
              <a:spcAft>
                <a:spcPts val="1050"/>
              </a:spcAft>
            </a:pPr>
            <a:r>
              <a:rPr lang="ru" sz="1050">
                <a:solidFill>
                  <a:srgbClr val="5DAD8A"/>
                </a:solidFill>
                <a:latin typeface="Lucida Sans Unicode"/>
              </a:rPr>
              <a:t>ПО </a:t>
            </a:r>
            <a:r>
              <a:rPr lang="ru" sz="1400">
                <a:solidFill>
                  <a:srgbClr val="5DAD8A"/>
                </a:solidFill>
                <a:latin typeface="Lucida Sans Unicode"/>
              </a:rPr>
              <a:t>9</a:t>
            </a:r>
            <a:r>
              <a:rPr lang="ru" sz="1000">
                <a:solidFill>
                  <a:srgbClr val="5DAD8A"/>
                </a:solidFill>
                <a:latin typeface="Lucida Sans Unicode"/>
              </a:rPr>
              <a:t> </a:t>
            </a:r>
            <a:r>
              <a:rPr lang="ru" sz="1050">
                <a:solidFill>
                  <a:srgbClr val="5DAD8A"/>
                </a:solidFill>
                <a:latin typeface="Lucida Sans Unicode"/>
              </a:rPr>
              <a:t>Л п </a:t>
            </a:r>
            <a:r>
              <a:rPr lang="ru" sz="1050">
                <a:latin typeface="Lucida Sans Unicode"/>
              </a:rPr>
              <a:t>вырос </a:t>
            </a:r>
            <a:r>
              <a:rPr lang="en-US" sz="1050">
                <a:latin typeface="Lucida Sans Unicode"/>
              </a:rPr>
              <a:t>CSI </a:t>
            </a:r>
            <a:r>
              <a:rPr lang="ru" sz="1050">
                <a:latin typeface="Lucida Sans Unicode"/>
              </a:rPr>
              <a:t>после </a:t>
            </a:r>
            <a:r>
              <a:rPr lang="ru" sz="1050">
                <a:solidFill>
                  <a:srgbClr val="5DAD8A"/>
                </a:solidFill>
                <a:latin typeface="Lucida Sans Unicode"/>
              </a:rPr>
              <a:t>у и ,и I. </a:t>
            </a:r>
            <a:r>
              <a:rPr lang="ru" sz="1050">
                <a:latin typeface="Lucida Sans Unicode"/>
              </a:rPr>
              <a:t>внедрения сервисов</a:t>
            </a:r>
          </a:p>
        </p:txBody>
      </p:sp>
      <p:sp>
        <p:nvSpPr>
          <p:cNvPr id="11" name=""/>
          <p:cNvSpPr/>
          <p:nvPr/>
        </p:nvSpPr>
        <p:spPr>
          <a:xfrm>
            <a:off x="938784" y="6525768"/>
            <a:ext cx="1932432" cy="569976"/>
          </a:xfrm>
          <a:prstGeom prst="rect">
            <a:avLst/>
          </a:prstGeom>
        </p:spPr>
        <p:txBody>
          <a:bodyPr lIns="0" tIns="0" rIns="0" bIns="0">
            <a:noAutofit/>
          </a:bodyPr>
          <a:p>
            <a:pPr indent="0">
              <a:spcBef>
                <a:spcPts val="1050"/>
              </a:spcBef>
              <a:spcAft>
                <a:spcPts val="420"/>
              </a:spcAft>
            </a:pPr>
            <a:r>
              <a:rPr lang="ru" sz="1600">
                <a:solidFill>
                  <a:srgbClr val="5DAD8A"/>
                </a:solidFill>
                <a:latin typeface="Lucida Sans Unicode"/>
              </a:rPr>
              <a:t>6,5 млн</a:t>
            </a:r>
          </a:p>
          <a:p>
            <a:pPr indent="0">
              <a:lnSpc>
                <a:spcPts val="1152"/>
              </a:lnSpc>
            </a:pPr>
            <a:r>
              <a:rPr lang="ru" sz="1050">
                <a:latin typeface="Lucida Sans Unicode"/>
              </a:rPr>
              <a:t>клиентов с инвалидностью получают услуги банка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theme/theme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