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" r:id="rId2"/>
    <p:sldId id="272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472C4"/>
    <a:srgbClr val="FFFFFF"/>
    <a:srgbClr val="4CBB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4" autoAdjust="0"/>
  </p:normalViewPr>
  <p:slideViewPr>
    <p:cSldViewPr snapToGrid="0">
      <p:cViewPr varScale="1">
        <p:scale>
          <a:sx n="112" d="100"/>
          <a:sy n="112" d="100"/>
        </p:scale>
        <p:origin x="43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B24C6-18DF-4A8F-85C6-5A6B05EC89D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908A2-280E-437C-8652-EBD04B750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752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908A2-280E-437C-8652-EBD04B75038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212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27325" y="511175"/>
            <a:ext cx="4559300" cy="25638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A437B-EFF4-43AF-8D02-B1E280ECFFA6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04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2CBE7D-2F74-4E03-B87F-1AFEA5AA9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A5A685-4032-471E-83F3-3493317DDC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A299C1-8CAC-4DA3-9B22-E9D13F36C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CEE024-6528-4283-B09B-4E77406BF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290A93-DC23-4340-82B8-412DF1DAF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954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C6E001-6E5C-4150-B664-4B16205A0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3D9463-09DD-415C-B5B0-23D872B95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08444F-DB31-4511-ACF6-F254CD9AF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C029DE-30A2-4391-AF56-6CDF66077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C6F2EA-A228-4431-BF2B-E735EFAD2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934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429D3B9-6E62-4F67-BDF0-71D684455B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BCD4EE-D4DF-4ED3-8032-B54303183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FAFCA3-4421-47B2-BC48-60976C4D7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4A449B-88DC-48E0-B932-588C87334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6423B5-D596-4650-BCB4-DB7A0989B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056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96A5B-FD50-4AA6-ACC4-F29E419DE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C1FF44-B763-4CA1-994E-3D6698EC4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B753CA-4AA1-4734-A55D-C059FACA0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F39EB3-40D5-4786-8416-E0B2843C3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DD74D8-250B-443D-AA85-613F97749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7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AC1711-0E41-416F-B3A6-2C9B81057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DF44F7-D5FF-45DB-90CA-F406152DF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3ECF5F-3141-48A1-AA22-8D6A6881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D1C0F6-F602-47DD-B089-2D9125498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CC7884-BA83-437E-8270-B95A4648F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63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81E15E-29B3-4E7B-BD7E-6585C0DAE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90FE65-2FAA-4882-B1D0-58B998036F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1542D0-47FC-4F2D-8917-D8F5C2D757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CB9EB4-CB45-499B-AAE0-2EA67E042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EE8CB9-6256-44B2-B180-3DD9F556D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492192-2098-4B5A-B3D4-5BB4428AD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851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7E9E7E-4FEF-4FB7-B117-CA16E83DE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82D34B-97A8-4577-8CCA-E3B75891F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22AD4C3-BB4E-4FA2-94A3-F3245F7CE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85B3B56-A4C8-4B8A-83E2-A5CE49A6DD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E9CBB24-AEE1-4349-972C-D77E16E69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149FE57-7973-4C02-A06F-E9F6A89E3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4ACE8A6-1357-4B9C-A4E0-1E7BD7AFD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5B09F5-506F-4643-86D8-201E6717D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06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E6E5EB-B685-42E3-B80B-AE3BC6026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8A7A57F-FE16-4213-A054-85C6682DD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1C9069A-3402-44FA-8CA2-BC7F7B3E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BCBD4B5-15EF-4ED4-8A9D-F6B3A15FF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97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CE799ED-E551-4BE8-A366-8049DE650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3C919A5-FB5B-4237-A858-81C9E499D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F91589-E3E9-4E8A-9B66-D352A8E72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87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11094-37FF-4D61-9551-FCA424F01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6EB41A-3B36-494E-971B-6D30FEED8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A67015B-A18B-4BAD-9AF4-7F30ADD5E9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F2C25D-164B-40B3-96AA-FFE8B44F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294106-4CE3-496C-B00E-7EC03B07F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215B2B-76CD-40EB-82A2-2FC52B026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56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55DEA4-E8E7-4D7B-AE8B-294C084B0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548ACA5-2322-42A3-8070-83B0F22233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61703F5-F1D3-4B2D-B7CB-8E231E1E88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BD85FB-4EEB-49A9-85E5-86B3F9537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469A93-FB10-4D67-85BB-2DEA52E6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609750-39BA-451D-8C3E-E88C799A1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738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B3DE2A-FC9B-4FDF-86D3-C49C73361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DEDC9E-01FC-4A84-BB68-2D371EA90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A66801-5F2C-4B08-9092-2A30BC81C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CE218-D9A5-40D8-BE8E-11EC1CEDE16F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561052-4D5B-4AC4-A45A-80D56CA52B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02A12D-930D-41D7-94B4-1CBA8B296B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D7AB3-C8AF-47B8-996C-7CBD951C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73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693140"/>
            <a:ext cx="11948314" cy="60704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Прямоугольник 21"/>
          <p:cNvSpPr/>
          <p:nvPr/>
        </p:nvSpPr>
        <p:spPr>
          <a:xfrm>
            <a:off x="2206705" y="3769341"/>
            <a:ext cx="1644536" cy="184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Крым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9129289" y="3401841"/>
            <a:ext cx="1909925" cy="184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Краснодарский край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11775" y="3687611"/>
            <a:ext cx="624428" cy="184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Волна</a:t>
            </a:r>
          </a:p>
        </p:txBody>
      </p:sp>
      <p:sp>
        <p:nvSpPr>
          <p:cNvPr id="108" name="Прямоугольник 107"/>
          <p:cNvSpPr/>
          <p:nvPr/>
        </p:nvSpPr>
        <p:spPr>
          <a:xfrm>
            <a:off x="6149446" y="3110560"/>
            <a:ext cx="1644536" cy="184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Темрюкский район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8514488" y="4616463"/>
            <a:ext cx="874490" cy="184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г.-к. Анапа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8744158" y="5038726"/>
            <a:ext cx="3343067" cy="1700784"/>
            <a:chOff x="8744158" y="5038726"/>
            <a:chExt cx="3343067" cy="1700784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8744158" y="5038726"/>
              <a:ext cx="3343067" cy="1700784"/>
              <a:chOff x="8744158" y="5038726"/>
              <a:chExt cx="3343067" cy="1700784"/>
            </a:xfrm>
          </p:grpSpPr>
          <p:grpSp>
            <p:nvGrpSpPr>
              <p:cNvPr id="42" name="Группа 41"/>
              <p:cNvGrpSpPr/>
              <p:nvPr/>
            </p:nvGrpSpPr>
            <p:grpSpPr>
              <a:xfrm>
                <a:off x="8744158" y="5038726"/>
                <a:ext cx="3343067" cy="1700784"/>
                <a:chOff x="-2182368" y="6388153"/>
                <a:chExt cx="4539649" cy="2308576"/>
              </a:xfrm>
            </p:grpSpPr>
            <p:sp>
              <p:nvSpPr>
                <p:cNvPr id="45" name="Прямоугольник 44">
                  <a:extLst>
                    <a:ext uri="{FF2B5EF4-FFF2-40B4-BE49-F238E27FC236}">
                      <a16:creationId xmlns:a16="http://schemas.microsoft.com/office/drawing/2014/main" id="{503EDC66-6896-4E8C-A73B-1D9C17E5FDBE}"/>
                    </a:ext>
                  </a:extLst>
                </p:cNvPr>
                <p:cNvSpPr/>
                <p:nvPr/>
              </p:nvSpPr>
              <p:spPr>
                <a:xfrm>
                  <a:off x="-2182368" y="6388153"/>
                  <a:ext cx="4465190" cy="2308576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9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FA000EC-D347-41E2-8E77-D713302102CF}"/>
                    </a:ext>
                  </a:extLst>
                </p:cNvPr>
                <p:cNvSpPr txBox="1"/>
                <p:nvPr/>
              </p:nvSpPr>
              <p:spPr>
                <a:xfrm>
                  <a:off x="-2182368" y="6413800"/>
                  <a:ext cx="4465190" cy="3550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Условные обозначения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09283A10-B6A0-4CEC-87D8-8B3A05B1EBEB}"/>
                    </a:ext>
                  </a:extLst>
                </p:cNvPr>
                <p:cNvSpPr txBox="1"/>
                <p:nvPr/>
              </p:nvSpPr>
              <p:spPr>
                <a:xfrm>
                  <a:off x="-656548" y="7767793"/>
                  <a:ext cx="2919611" cy="3446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Танкер «</a:t>
                  </a:r>
                  <a:r>
                    <a:rPr lang="ru-RU" sz="105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Волгонефть</a:t>
                  </a:r>
                  <a:r>
                    <a:rPr lang="ru-RU" sz="105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239» </a:t>
                  </a:r>
                  <a:endParaRPr lang="ru-RU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Прямоугольник 58">
                  <a:extLst>
                    <a:ext uri="{FF2B5EF4-FFF2-40B4-BE49-F238E27FC236}">
                      <a16:creationId xmlns:a16="http://schemas.microsoft.com/office/drawing/2014/main" id="{A5327EF3-6E58-42B3-8702-497BD1F90BEC}"/>
                    </a:ext>
                  </a:extLst>
                </p:cNvPr>
                <p:cNvSpPr/>
                <p:nvPr/>
              </p:nvSpPr>
              <p:spPr>
                <a:xfrm>
                  <a:off x="-1984343" y="7266522"/>
                  <a:ext cx="1321397" cy="25065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lIns="25251" tIns="0" rIns="25251" bIns="0">
                  <a:spAutoFit/>
                </a:bodyPr>
                <a:lstStyle/>
                <a:p>
                  <a:pPr algn="ctr" defTabSz="437780"/>
                  <a:r>
                    <a:rPr lang="ru-RU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Анапа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263D4E3E-5F79-4C97-A8AD-4458F89E88FE}"/>
                    </a:ext>
                  </a:extLst>
                </p:cNvPr>
                <p:cNvSpPr txBox="1"/>
                <p:nvPr/>
              </p:nvSpPr>
              <p:spPr>
                <a:xfrm>
                  <a:off x="-488968" y="7203812"/>
                  <a:ext cx="2846249" cy="563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Муниципальные образования Краснодарского края</a:t>
                  </a:r>
                </a:p>
              </p:txBody>
            </p:sp>
            <p:sp>
              <p:nvSpPr>
                <p:cNvPr id="61" name="Прямоугольник 60">
                  <a:extLst>
                    <a:ext uri="{FF2B5EF4-FFF2-40B4-BE49-F238E27FC236}">
                      <a16:creationId xmlns:a16="http://schemas.microsoft.com/office/drawing/2014/main" id="{D066CB8A-9346-478B-B836-CC23A437E065}"/>
                    </a:ext>
                  </a:extLst>
                </p:cNvPr>
                <p:cNvSpPr/>
                <p:nvPr/>
              </p:nvSpPr>
              <p:spPr>
                <a:xfrm>
                  <a:off x="-1997984" y="6780407"/>
                  <a:ext cx="1877568" cy="25583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lIns="25251" tIns="0" rIns="25251" bIns="0">
                  <a:spAutoFit/>
                </a:bodyPr>
                <a:lstStyle/>
                <a:p>
                  <a:pPr algn="ctr" defTabSz="437780"/>
                  <a:r>
                    <a:rPr lang="ru-RU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Республика Крым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2926FC07-8699-41D8-B385-9211211B021E}"/>
                    </a:ext>
                  </a:extLst>
                </p:cNvPr>
                <p:cNvSpPr txBox="1"/>
                <p:nvPr/>
              </p:nvSpPr>
              <p:spPr>
                <a:xfrm>
                  <a:off x="-488968" y="6670130"/>
                  <a:ext cx="2771791" cy="5639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Субъекты </a:t>
                  </a:r>
                </a:p>
                <a:p>
                  <a:pPr algn="ctr"/>
                  <a:r>
                    <a:rPr lang="ru-RU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Российской Федерации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9283A10-B6A0-4CEC-87D8-8B3A05B1EBEB}"/>
                    </a:ext>
                  </a:extLst>
                </p:cNvPr>
                <p:cNvSpPr txBox="1"/>
                <p:nvPr/>
              </p:nvSpPr>
              <p:spPr>
                <a:xfrm>
                  <a:off x="-675547" y="8171638"/>
                  <a:ext cx="2919611" cy="3446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05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Направление ветра</a:t>
                  </a:r>
                  <a:endParaRPr lang="ru-RU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pic>
            <p:nvPicPr>
              <p:cNvPr id="43" name="Picture 923" descr="Z_KRUSH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69196" y="5997968"/>
                <a:ext cx="261810" cy="3003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1" name="Полилиния 27">
              <a:extLst>
                <a:ext uri="{FF2B5EF4-FFF2-40B4-BE49-F238E27FC236}">
                  <a16:creationId xmlns:a16="http://schemas.microsoft.com/office/drawing/2014/main" id="{EB275582-6316-49EF-BBBC-F4424B4DC43D}"/>
                </a:ext>
              </a:extLst>
            </p:cNvPr>
            <p:cNvSpPr/>
            <p:nvPr/>
          </p:nvSpPr>
          <p:spPr>
            <a:xfrm rot="6061282" flipH="1" flipV="1">
              <a:off x="9220696" y="6404455"/>
              <a:ext cx="336564" cy="150333"/>
            </a:xfrm>
            <a:custGeom>
              <a:avLst/>
              <a:gdLst>
                <a:gd name="connsiteX0" fmla="*/ 372534 w 372534"/>
                <a:gd name="connsiteY0" fmla="*/ 914400 h 914400"/>
                <a:gd name="connsiteX1" fmla="*/ 152400 w 372534"/>
                <a:gd name="connsiteY1" fmla="*/ 575733 h 914400"/>
                <a:gd name="connsiteX2" fmla="*/ 0 w 372534"/>
                <a:gd name="connsiteY2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2534" h="914400">
                  <a:moveTo>
                    <a:pt x="372534" y="914400"/>
                  </a:moveTo>
                  <a:cubicBezTo>
                    <a:pt x="293511" y="821266"/>
                    <a:pt x="214489" y="728133"/>
                    <a:pt x="152400" y="575733"/>
                  </a:cubicBezTo>
                  <a:cubicBezTo>
                    <a:pt x="90311" y="423333"/>
                    <a:pt x="21167" y="118533"/>
                    <a:pt x="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73" name="Text Box 2"/>
          <p:cNvSpPr txBox="1">
            <a:spLocks noChangeArrowheads="1"/>
          </p:cNvSpPr>
          <p:nvPr/>
        </p:nvSpPr>
        <p:spPr bwMode="auto">
          <a:xfrm>
            <a:off x="139701" y="14706"/>
            <a:ext cx="11946732" cy="669381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2137" tIns="31071" rIns="62137" bIns="31071" anchor="ctr"/>
          <a:lstStyle>
            <a:defPPr>
              <a:defRPr lang="ru-RU"/>
            </a:defPPr>
            <a:lvl1pPr algn="ctr"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РАСЧЕТ РАСПРОСТРАНЕНИЯ МАЗУТА В АКВАТОРИИ ЧЕРНОГО МОРЯ </a:t>
            </a:r>
            <a:r>
              <a:rPr lang="ru-RU" dirty="0" smtClean="0"/>
              <a:t>И ЗАГРЯЗНЕНИЯ БЕРЕГОВОЙ ЛИНИИ</a:t>
            </a:r>
          </a:p>
          <a:p>
            <a:r>
              <a:rPr lang="ru-RU" dirty="0" smtClean="0"/>
              <a:t>(</a:t>
            </a:r>
            <a:r>
              <a:rPr lang="ru-RU" dirty="0"/>
              <a:t>НА </a:t>
            </a:r>
            <a:r>
              <a:rPr lang="ru-RU" dirty="0" smtClean="0"/>
              <a:t>28.02.2025 </a:t>
            </a:r>
            <a:r>
              <a:rPr lang="ru-RU" dirty="0"/>
              <a:t>)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38793" y="5685843"/>
            <a:ext cx="4798495" cy="1068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3675063" algn="l"/>
              </a:tabLst>
            </a:pP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Прогноз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моря</a:t>
            </a:r>
          </a:p>
          <a:p>
            <a:pPr indent="265113" algn="just">
              <a:spcAft>
                <a:spcPts val="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участку Керчь-Анапа: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ветер восточный, северо-восточный ночью 3-8 м/с, днем 6-11 м/с. Без осадков. Видимость более 2 км. Высота волн 0,3 -0,8 м. По 1955(1), 2044(3,4) местами лед. Температура воздуха ночью -4…-9°, днем -3…+2°.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2" name="Picture 923" descr="Z_KRUS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33" y="3551119"/>
            <a:ext cx="308942" cy="35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Прямоугольник 52"/>
          <p:cNvSpPr/>
          <p:nvPr/>
        </p:nvSpPr>
        <p:spPr>
          <a:xfrm>
            <a:off x="5704031" y="3914395"/>
            <a:ext cx="890830" cy="246221"/>
          </a:xfrm>
          <a:prstGeom prst="rect">
            <a:avLst/>
          </a:prstGeom>
          <a:noFill/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Волгонефть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37780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239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65" name="Picture 923" descr="Z_KRUS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484" y="4413431"/>
            <a:ext cx="308942" cy="35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Прямоугольник 65"/>
          <p:cNvSpPr/>
          <p:nvPr/>
        </p:nvSpPr>
        <p:spPr>
          <a:xfrm>
            <a:off x="4992907" y="4778081"/>
            <a:ext cx="890830" cy="246221"/>
          </a:xfrm>
          <a:prstGeom prst="rect">
            <a:avLst/>
          </a:prstGeom>
          <a:noFill/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Волгонефть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37780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212»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4570051" flipH="1" flipV="1">
            <a:off x="3854639" y="4465016"/>
            <a:ext cx="311107" cy="72725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1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7182274">
            <a:off x="5259017" y="5405648"/>
            <a:ext cx="422745" cy="72982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4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4763513">
            <a:off x="7092730" y="4023516"/>
            <a:ext cx="234527" cy="840500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4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6360796">
            <a:off x="7460111" y="5289596"/>
            <a:ext cx="490615" cy="738006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5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8355412">
            <a:off x="3161245" y="5045874"/>
            <a:ext cx="523159" cy="679048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8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5400000" flipH="1" flipV="1">
            <a:off x="7117081" y="1301050"/>
            <a:ext cx="311107" cy="72725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4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6059102" flipH="1" flipV="1">
            <a:off x="4617793" y="827456"/>
            <a:ext cx="311107" cy="72725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581" y="692558"/>
            <a:ext cx="3260645" cy="18028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4000" y="709137"/>
            <a:ext cx="3262433" cy="180281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7658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0"/>
          <a:stretch/>
        </p:blipFill>
        <p:spPr>
          <a:xfrm>
            <a:off x="0" y="0"/>
            <a:ext cx="12177352" cy="685799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74" name="Group 122"/>
          <p:cNvGrpSpPr>
            <a:grpSpLocks/>
          </p:cNvGrpSpPr>
          <p:nvPr/>
        </p:nvGrpSpPr>
        <p:grpSpPr bwMode="auto">
          <a:xfrm>
            <a:off x="4319940" y="3928665"/>
            <a:ext cx="781008" cy="742235"/>
            <a:chOff x="3360" y="1440"/>
            <a:chExt cx="816" cy="758"/>
          </a:xfrm>
        </p:grpSpPr>
        <p:grpSp>
          <p:nvGrpSpPr>
            <p:cNvPr id="75" name="Group 123"/>
            <p:cNvGrpSpPr>
              <a:grpSpLocks/>
            </p:cNvGrpSpPr>
            <p:nvPr/>
          </p:nvGrpSpPr>
          <p:grpSpPr bwMode="auto">
            <a:xfrm>
              <a:off x="3360" y="1440"/>
              <a:ext cx="143" cy="145"/>
              <a:chOff x="1104" y="671"/>
              <a:chExt cx="143" cy="145"/>
            </a:xfrm>
          </p:grpSpPr>
          <p:sp>
            <p:nvSpPr>
              <p:cNvPr id="89" name="Arc 124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90" name="AutoShape 125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grpSp>
          <p:nvGrpSpPr>
            <p:cNvPr id="76" name="Group 126"/>
            <p:cNvGrpSpPr>
              <a:grpSpLocks/>
            </p:cNvGrpSpPr>
            <p:nvPr/>
          </p:nvGrpSpPr>
          <p:grpSpPr bwMode="auto">
            <a:xfrm rot="5400000">
              <a:off x="4032" y="1439"/>
              <a:ext cx="143" cy="145"/>
              <a:chOff x="1104" y="671"/>
              <a:chExt cx="143" cy="145"/>
            </a:xfrm>
          </p:grpSpPr>
          <p:sp>
            <p:nvSpPr>
              <p:cNvPr id="87" name="Arc 127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wrap="none" anchor="ctr"/>
              <a:lstStyle/>
              <a:p>
                <a:endParaRPr lang="ru-RU" dirty="0"/>
              </a:p>
            </p:txBody>
          </p:sp>
          <p:sp>
            <p:nvSpPr>
              <p:cNvPr id="88" name="AutoShape 128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 dirty="0"/>
              </a:p>
            </p:txBody>
          </p:sp>
        </p:grpSp>
        <p:grpSp>
          <p:nvGrpSpPr>
            <p:cNvPr id="77" name="Group 129"/>
            <p:cNvGrpSpPr>
              <a:grpSpLocks/>
            </p:cNvGrpSpPr>
            <p:nvPr/>
          </p:nvGrpSpPr>
          <p:grpSpPr bwMode="auto">
            <a:xfrm rot="10800000">
              <a:off x="4032" y="2053"/>
              <a:ext cx="143" cy="145"/>
              <a:chOff x="1104" y="671"/>
              <a:chExt cx="143" cy="145"/>
            </a:xfrm>
          </p:grpSpPr>
          <p:sp>
            <p:nvSpPr>
              <p:cNvPr id="85" name="Arc 130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wrap="none" anchor="ctr"/>
              <a:lstStyle/>
              <a:p>
                <a:endParaRPr lang="ru-RU" dirty="0"/>
              </a:p>
            </p:txBody>
          </p:sp>
          <p:sp>
            <p:nvSpPr>
              <p:cNvPr id="86" name="AutoShape 131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ru-RU" dirty="0"/>
              </a:p>
            </p:txBody>
          </p:sp>
        </p:grpSp>
        <p:grpSp>
          <p:nvGrpSpPr>
            <p:cNvPr id="78" name="Group 132"/>
            <p:cNvGrpSpPr>
              <a:grpSpLocks/>
            </p:cNvGrpSpPr>
            <p:nvPr/>
          </p:nvGrpSpPr>
          <p:grpSpPr bwMode="auto">
            <a:xfrm rot="-5400000">
              <a:off x="3372" y="2053"/>
              <a:ext cx="143" cy="145"/>
              <a:chOff x="1104" y="671"/>
              <a:chExt cx="143" cy="145"/>
            </a:xfrm>
          </p:grpSpPr>
          <p:sp>
            <p:nvSpPr>
              <p:cNvPr id="83" name="Arc 133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84" name="AutoShape 134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79" name="Line 135"/>
            <p:cNvSpPr>
              <a:spLocks noChangeShapeType="1"/>
            </p:cNvSpPr>
            <p:nvPr/>
          </p:nvSpPr>
          <p:spPr bwMode="auto">
            <a:xfrm>
              <a:off x="3504" y="2112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0" name="Line 136"/>
            <p:cNvSpPr>
              <a:spLocks noChangeShapeType="1"/>
            </p:cNvSpPr>
            <p:nvPr/>
          </p:nvSpPr>
          <p:spPr bwMode="auto">
            <a:xfrm>
              <a:off x="3456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1" name="Line 137"/>
            <p:cNvSpPr>
              <a:spLocks noChangeShapeType="1"/>
            </p:cNvSpPr>
            <p:nvPr/>
          </p:nvSpPr>
          <p:spPr bwMode="auto">
            <a:xfrm>
              <a:off x="3504" y="1525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2" name="Line 138"/>
            <p:cNvSpPr>
              <a:spLocks noChangeShapeType="1"/>
            </p:cNvSpPr>
            <p:nvPr/>
          </p:nvSpPr>
          <p:spPr bwMode="auto">
            <a:xfrm>
              <a:off x="4091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120" name="Text Box 2"/>
          <p:cNvSpPr txBox="1">
            <a:spLocks noChangeArrowheads="1"/>
          </p:cNvSpPr>
          <p:nvPr/>
        </p:nvSpPr>
        <p:spPr bwMode="auto">
          <a:xfrm>
            <a:off x="0" y="0"/>
            <a:ext cx="12192000" cy="68408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2137" tIns="31071" rIns="62137" bIns="31071" anchor="ctr"/>
          <a:lstStyle>
            <a:defPPr>
              <a:defRPr lang="ru-RU"/>
            </a:defPPr>
            <a:lvl1pPr algn="ctr"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РАСЧЕТ РАСПРОСТРАНЕНИЯ МАЗУТА В АКВАТОРИИ ЧЕРНОГО МОРЯ </a:t>
            </a:r>
            <a:r>
              <a:rPr lang="ru-RU" dirty="0" smtClean="0"/>
              <a:t>И ЗАГРЯЗНЕНИЯ БЕРЕГОВОЙ ЛИНИИ</a:t>
            </a:r>
          </a:p>
          <a:p>
            <a:r>
              <a:rPr lang="ru-RU" dirty="0" smtClean="0"/>
              <a:t>(ФГБУ </a:t>
            </a:r>
            <a:r>
              <a:rPr lang="ru-RU" dirty="0"/>
              <a:t>«ГОСУДАРСТВЕННЫЙ ОКЕАНОГРАФИЧЕСКИЙ </a:t>
            </a:r>
            <a:r>
              <a:rPr lang="ru-RU" dirty="0" smtClean="0"/>
              <a:t>ИНСТИТУТ </a:t>
            </a:r>
            <a:r>
              <a:rPr lang="ru-RU" dirty="0"/>
              <a:t>ИМЕНИ Н.Н. ЗУБОВА», РОСГИДРОМЕТ, Г.МОСКВА</a:t>
            </a:r>
            <a:r>
              <a:rPr lang="ru-RU" dirty="0" smtClean="0"/>
              <a:t>) </a:t>
            </a:r>
          </a:p>
          <a:p>
            <a:r>
              <a:rPr lang="ru-RU" dirty="0" smtClean="0"/>
              <a:t>(</a:t>
            </a:r>
            <a:r>
              <a:rPr lang="ru-RU" dirty="0"/>
              <a:t>НА </a:t>
            </a:r>
            <a:r>
              <a:rPr lang="ru-RU" dirty="0" smtClean="0"/>
              <a:t>28.02.2025 </a:t>
            </a:r>
            <a:r>
              <a:rPr lang="ru-RU" dirty="0"/>
              <a:t>)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6096000" y="2325582"/>
            <a:ext cx="1573745" cy="184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>
              <a:defRPr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Темрюкский район </a:t>
            </a:r>
            <a:endParaRPr lang="ru-RU" sz="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0" name="Picture 923" descr="Z_KRUS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211" y="3202704"/>
            <a:ext cx="270944" cy="31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" name="Прямоугольник 116"/>
          <p:cNvSpPr/>
          <p:nvPr/>
        </p:nvSpPr>
        <p:spPr>
          <a:xfrm>
            <a:off x="-2758" y="686318"/>
            <a:ext cx="3378348" cy="2447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порывов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 и движения волн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Rectangle 8"/>
          <p:cNvSpPr>
            <a:spLocks noChangeArrowheads="1"/>
          </p:cNvSpPr>
          <p:nvPr/>
        </p:nvSpPr>
        <p:spPr bwMode="auto">
          <a:xfrm>
            <a:off x="8888203" y="5797855"/>
            <a:ext cx="1063097" cy="184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>
              <a:defRPr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г-к. Анапа</a:t>
            </a:r>
            <a:endParaRPr lang="ru-RU" sz="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Picture 923" descr="Z_KRUS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629" y="4132239"/>
            <a:ext cx="274731" cy="30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Прямоугольник 70"/>
          <p:cNvSpPr/>
          <p:nvPr/>
        </p:nvSpPr>
        <p:spPr>
          <a:xfrm>
            <a:off x="2763169" y="5372029"/>
            <a:ext cx="5706712" cy="13985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3663" algn="ctr">
              <a:tabLst>
                <a:tab pos="3675063" algn="l"/>
              </a:tabLst>
            </a:pPr>
            <a:r>
              <a:rPr lang="ru-RU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моделирования </a:t>
            </a:r>
            <a:r>
              <a:rPr lang="ru-RU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распространения нефтепродуктов Береговым операционным центром ФГБУ «</a:t>
            </a:r>
            <a:r>
              <a:rPr lang="ru-RU" sz="1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Морспасслужба</a:t>
            </a:r>
            <a:r>
              <a:rPr lang="ru-RU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расстоянии до 5-7 миль от берега вдоль побережья Крыма и береговой линии мыс Панагия – мыс Большой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Утриш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местами могут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появится локальные радужные прозрачные пленки произвольных размеров, создаваемые легкими фракциями нефтепродуктов.</a:t>
            </a:r>
          </a:p>
          <a:p>
            <a:pPr indent="93663" algn="ctr">
              <a:tabLst>
                <a:tab pos="3675063" algn="l"/>
              </a:tabLst>
            </a:pP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93663" algn="ctr">
              <a:tabLst>
                <a:tab pos="3675063" algn="l"/>
              </a:tabLst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Побережье от мыса Панагия до бухты </a:t>
            </a:r>
            <a:r>
              <a:rPr lang="ru-RU" sz="1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Цемесская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сохраняется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вероятность точечного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выброса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единичных мазутных сгустков и локальных нефтяных пленок вдоль побережья от мыса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Панагия</a:t>
            </a:r>
            <a:b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Анапа. 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меньшей вероятностью - на побережье заповедника Большой Утриш и на участке Широкая Балка-Мысхако (Новороссийск). 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-1710" y="5112568"/>
            <a:ext cx="2346557" cy="1721427"/>
            <a:chOff x="-10763" y="4636651"/>
            <a:chExt cx="2228852" cy="1545141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0763" y="4636651"/>
              <a:ext cx="2228852" cy="1545141"/>
              <a:chOff x="9981634" y="2964066"/>
              <a:chExt cx="2228852" cy="1545141"/>
            </a:xfrm>
          </p:grpSpPr>
          <p:sp>
            <p:nvSpPr>
              <p:cNvPr id="24" name="Rectangle 93"/>
              <p:cNvSpPr>
                <a:spLocks noChangeArrowheads="1"/>
              </p:cNvSpPr>
              <p:nvPr/>
            </p:nvSpPr>
            <p:spPr bwMode="auto">
              <a:xfrm>
                <a:off x="9981634" y="2964066"/>
                <a:ext cx="2228852" cy="1545141"/>
              </a:xfrm>
              <a:prstGeom prst="rect">
                <a:avLst/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defTabSz="560879">
                  <a:defRPr/>
                </a:pPr>
                <a:endParaRPr lang="ru-RU" altLang="ru-RU" sz="1100" ker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5"/>
              <p:cNvSpPr txBox="1">
                <a:spLocks noChangeArrowheads="1"/>
              </p:cNvSpPr>
              <p:nvPr/>
            </p:nvSpPr>
            <p:spPr bwMode="auto">
              <a:xfrm>
                <a:off x="10745931" y="4105918"/>
                <a:ext cx="1397000" cy="2174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31485" rIns="0" bIns="31485">
                <a:spAutoFit/>
              </a:bodyPr>
              <a:lstStyle>
                <a:lvl1pPr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Населенный пункт</a:t>
                </a:r>
              </a:p>
            </p:txBody>
          </p:sp>
          <p:sp>
            <p:nvSpPr>
              <p:cNvPr id="26" name="TextBox 5"/>
              <p:cNvSpPr txBox="1">
                <a:spLocks noChangeArrowheads="1"/>
              </p:cNvSpPr>
              <p:nvPr/>
            </p:nvSpPr>
            <p:spPr bwMode="auto">
              <a:xfrm>
                <a:off x="10414949" y="3052736"/>
                <a:ext cx="1381194" cy="1538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>
                <a:lvl1pPr defTabSz="1147763">
                  <a:spcBef>
                    <a:spcPct val="20000"/>
                  </a:spcBef>
                  <a:buChar char="•"/>
                  <a:defRPr sz="37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1147763">
                  <a:spcBef>
                    <a:spcPct val="20000"/>
                  </a:spcBef>
                  <a:buChar char="–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1147763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1147763">
                  <a:spcBef>
                    <a:spcPct val="20000"/>
                  </a:spcBef>
                  <a:buChar char="–"/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1147763">
                  <a:spcBef>
                    <a:spcPct val="20000"/>
                  </a:spcBef>
                  <a:buChar char="»"/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11477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11477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11477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114776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3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ru-RU" altLang="ru-RU" sz="10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Условные обозначения</a:t>
                </a:r>
              </a:p>
            </p:txBody>
          </p:sp>
          <p:sp>
            <p:nvSpPr>
              <p:cNvPr id="27" name="Прямоугольная выноска 200"/>
              <p:cNvSpPr>
                <a:spLocks noChangeArrowheads="1"/>
              </p:cNvSpPr>
              <p:nvPr/>
            </p:nvSpPr>
            <p:spPr bwMode="auto">
              <a:xfrm>
                <a:off x="10029188" y="4157405"/>
                <a:ext cx="630433" cy="129664"/>
              </a:xfrm>
              <a:prstGeom prst="wedgeRectCallout">
                <a:avLst>
                  <a:gd name="adj1" fmla="val -7762"/>
                  <a:gd name="adj2" fmla="val -3969"/>
                </a:avLst>
              </a:prstGeom>
              <a:solidFill>
                <a:srgbClr val="FFFF0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36967" tIns="18485" rIns="36967" bIns="18485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ru-RU" altLang="ru-RU" sz="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Краснодар</a:t>
                </a:r>
              </a:p>
            </p:txBody>
          </p:sp>
          <p:sp>
            <p:nvSpPr>
              <p:cNvPr id="28" name="TextBox 5"/>
              <p:cNvSpPr txBox="1">
                <a:spLocks noChangeArrowheads="1"/>
              </p:cNvSpPr>
              <p:nvPr/>
            </p:nvSpPr>
            <p:spPr bwMode="auto">
              <a:xfrm>
                <a:off x="10745929" y="3712405"/>
                <a:ext cx="1397001" cy="2174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31485" rIns="0" bIns="31485">
                <a:spAutoFit/>
              </a:bodyPr>
              <a:lstStyle>
                <a:lvl1pPr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Место происшествия</a:t>
                </a:r>
              </a:p>
            </p:txBody>
          </p:sp>
          <p:grpSp>
            <p:nvGrpSpPr>
              <p:cNvPr id="92" name="Group 193"/>
              <p:cNvGrpSpPr>
                <a:grpSpLocks/>
              </p:cNvGrpSpPr>
              <p:nvPr/>
            </p:nvGrpSpPr>
            <p:grpSpPr bwMode="auto">
              <a:xfrm>
                <a:off x="10159345" y="3643942"/>
                <a:ext cx="370118" cy="360496"/>
                <a:chOff x="1115" y="1721"/>
                <a:chExt cx="234" cy="235"/>
              </a:xfrm>
            </p:grpSpPr>
            <p:sp>
              <p:nvSpPr>
                <p:cNvPr id="93" name="Oval 121"/>
                <p:cNvSpPr>
                  <a:spLocks noChangeArrowheads="1"/>
                </p:cNvSpPr>
                <p:nvPr/>
              </p:nvSpPr>
              <p:spPr bwMode="auto">
                <a:xfrm>
                  <a:off x="1203" y="1807"/>
                  <a:ext cx="61" cy="70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99" name="Group 122"/>
                <p:cNvGrpSpPr>
                  <a:grpSpLocks/>
                </p:cNvGrpSpPr>
                <p:nvPr/>
              </p:nvGrpSpPr>
              <p:grpSpPr bwMode="auto">
                <a:xfrm>
                  <a:off x="1115" y="1721"/>
                  <a:ext cx="234" cy="235"/>
                  <a:chOff x="3360" y="1440"/>
                  <a:chExt cx="816" cy="758"/>
                </a:xfrm>
              </p:grpSpPr>
              <p:grpSp>
                <p:nvGrpSpPr>
                  <p:cNvPr id="10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3360" y="1440"/>
                    <a:ext cx="143" cy="145"/>
                    <a:chOff x="1104" y="671"/>
                    <a:chExt cx="143" cy="145"/>
                  </a:xfrm>
                </p:grpSpPr>
                <p:sp>
                  <p:nvSpPr>
                    <p:cNvPr id="115" name="Arc 124"/>
                    <p:cNvSpPr>
                      <a:spLocks/>
                    </p:cNvSpPr>
                    <p:nvPr/>
                  </p:nvSpPr>
                  <p:spPr bwMode="auto">
                    <a:xfrm>
                      <a:off x="1104" y="671"/>
                      <a:ext cx="143" cy="145"/>
                    </a:xfrm>
                    <a:custGeom>
                      <a:avLst/>
                      <a:gdLst>
                        <a:gd name="T0" fmla="*/ 0 w 43200"/>
                        <a:gd name="T1" fmla="*/ 0 h 43200"/>
                        <a:gd name="T2" fmla="*/ 0 w 43200"/>
                        <a:gd name="T3" fmla="*/ 0 h 43200"/>
                        <a:gd name="T4" fmla="*/ 0 w 43200"/>
                        <a:gd name="T5" fmla="*/ 0 h 43200"/>
                        <a:gd name="T6" fmla="*/ 0 60000 65536"/>
                        <a:gd name="T7" fmla="*/ 0 60000 65536"/>
                        <a:gd name="T8" fmla="*/ 0 60000 65536"/>
                        <a:gd name="T9" fmla="*/ 0 w 43200"/>
                        <a:gd name="T10" fmla="*/ 0 h 43200"/>
                        <a:gd name="T11" fmla="*/ 43200 w 43200"/>
                        <a:gd name="T12" fmla="*/ 43200 h 432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3200" h="43200" fill="none" extrusionOk="0">
                          <a:moveTo>
                            <a:pt x="27876" y="42268"/>
                          </a:moveTo>
                          <a:cubicBezTo>
                            <a:pt x="25841" y="42885"/>
                            <a:pt x="23726" y="43199"/>
                            <a:pt x="21600" y="43200"/>
                          </a:cubicBezTo>
                          <a:cubicBezTo>
                            <a:pt x="9670" y="43200"/>
                            <a:pt x="0" y="33529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3529" y="-1"/>
                            <a:pt x="43199" y="9670"/>
                            <a:pt x="43200" y="21599"/>
                          </a:cubicBezTo>
                        </a:path>
                        <a:path w="43200" h="43200" stroke="0" extrusionOk="0">
                          <a:moveTo>
                            <a:pt x="27876" y="42268"/>
                          </a:moveTo>
                          <a:cubicBezTo>
                            <a:pt x="25841" y="42885"/>
                            <a:pt x="23726" y="43199"/>
                            <a:pt x="21600" y="43200"/>
                          </a:cubicBezTo>
                          <a:cubicBezTo>
                            <a:pt x="9670" y="43200"/>
                            <a:pt x="0" y="33529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3529" y="-1"/>
                            <a:pt x="43199" y="9670"/>
                            <a:pt x="43200" y="21599"/>
                          </a:cubicBezTo>
                          <a:lnTo>
                            <a:pt x="21600" y="21600"/>
                          </a:lnTo>
                          <a:lnTo>
                            <a:pt x="27876" y="42268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rgbClr val="FF33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6" name="AutoShap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1" y="719"/>
                      <a:ext cx="48" cy="48"/>
                    </a:xfrm>
                    <a:prstGeom prst="flowChartConnector">
                      <a:avLst/>
                    </a:prstGeom>
                    <a:solidFill>
                      <a:schemeClr val="tx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2" name="Group 1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032" y="1439"/>
                    <a:ext cx="143" cy="145"/>
                    <a:chOff x="1104" y="671"/>
                    <a:chExt cx="143" cy="145"/>
                  </a:xfrm>
                </p:grpSpPr>
                <p:sp>
                  <p:nvSpPr>
                    <p:cNvPr id="113" name="Arc 127"/>
                    <p:cNvSpPr>
                      <a:spLocks/>
                    </p:cNvSpPr>
                    <p:nvPr/>
                  </p:nvSpPr>
                  <p:spPr bwMode="auto">
                    <a:xfrm>
                      <a:off x="1104" y="671"/>
                      <a:ext cx="143" cy="145"/>
                    </a:xfrm>
                    <a:custGeom>
                      <a:avLst/>
                      <a:gdLst>
                        <a:gd name="T0" fmla="*/ 0 w 43200"/>
                        <a:gd name="T1" fmla="*/ 0 h 43200"/>
                        <a:gd name="T2" fmla="*/ 0 w 43200"/>
                        <a:gd name="T3" fmla="*/ 0 h 43200"/>
                        <a:gd name="T4" fmla="*/ 0 w 43200"/>
                        <a:gd name="T5" fmla="*/ 0 h 43200"/>
                        <a:gd name="T6" fmla="*/ 0 60000 65536"/>
                        <a:gd name="T7" fmla="*/ 0 60000 65536"/>
                        <a:gd name="T8" fmla="*/ 0 60000 65536"/>
                        <a:gd name="T9" fmla="*/ 0 w 43200"/>
                        <a:gd name="T10" fmla="*/ 0 h 43200"/>
                        <a:gd name="T11" fmla="*/ 43200 w 43200"/>
                        <a:gd name="T12" fmla="*/ 43200 h 432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3200" h="43200" fill="none" extrusionOk="0">
                          <a:moveTo>
                            <a:pt x="27876" y="42268"/>
                          </a:moveTo>
                          <a:cubicBezTo>
                            <a:pt x="25841" y="42885"/>
                            <a:pt x="23726" y="43199"/>
                            <a:pt x="21600" y="43200"/>
                          </a:cubicBezTo>
                          <a:cubicBezTo>
                            <a:pt x="9670" y="43200"/>
                            <a:pt x="0" y="33529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3529" y="-1"/>
                            <a:pt x="43199" y="9670"/>
                            <a:pt x="43200" y="21599"/>
                          </a:cubicBezTo>
                        </a:path>
                        <a:path w="43200" h="43200" stroke="0" extrusionOk="0">
                          <a:moveTo>
                            <a:pt x="27876" y="42268"/>
                          </a:moveTo>
                          <a:cubicBezTo>
                            <a:pt x="25841" y="42885"/>
                            <a:pt x="23726" y="43199"/>
                            <a:pt x="21600" y="43200"/>
                          </a:cubicBezTo>
                          <a:cubicBezTo>
                            <a:pt x="9670" y="43200"/>
                            <a:pt x="0" y="33529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3529" y="-1"/>
                            <a:pt x="43199" y="9670"/>
                            <a:pt x="43200" y="21599"/>
                          </a:cubicBezTo>
                          <a:lnTo>
                            <a:pt x="21600" y="21600"/>
                          </a:lnTo>
                          <a:lnTo>
                            <a:pt x="27876" y="42268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rgbClr val="FF33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10800000" vert="eaVert"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4" name="AutoShape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1" y="719"/>
                      <a:ext cx="48" cy="48"/>
                    </a:xfrm>
                    <a:prstGeom prst="flowChartConnector">
                      <a:avLst/>
                    </a:prstGeom>
                    <a:solidFill>
                      <a:schemeClr val="tx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rot="10800000" vert="eaVert"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3" name="Group 129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4032" y="2053"/>
                    <a:ext cx="143" cy="145"/>
                    <a:chOff x="1104" y="671"/>
                    <a:chExt cx="143" cy="145"/>
                  </a:xfrm>
                </p:grpSpPr>
                <p:sp>
                  <p:nvSpPr>
                    <p:cNvPr id="111" name="Arc 130"/>
                    <p:cNvSpPr>
                      <a:spLocks/>
                    </p:cNvSpPr>
                    <p:nvPr/>
                  </p:nvSpPr>
                  <p:spPr bwMode="auto">
                    <a:xfrm>
                      <a:off x="1104" y="671"/>
                      <a:ext cx="143" cy="145"/>
                    </a:xfrm>
                    <a:custGeom>
                      <a:avLst/>
                      <a:gdLst>
                        <a:gd name="T0" fmla="*/ 0 w 43200"/>
                        <a:gd name="T1" fmla="*/ 0 h 43200"/>
                        <a:gd name="T2" fmla="*/ 0 w 43200"/>
                        <a:gd name="T3" fmla="*/ 0 h 43200"/>
                        <a:gd name="T4" fmla="*/ 0 w 43200"/>
                        <a:gd name="T5" fmla="*/ 0 h 43200"/>
                        <a:gd name="T6" fmla="*/ 0 60000 65536"/>
                        <a:gd name="T7" fmla="*/ 0 60000 65536"/>
                        <a:gd name="T8" fmla="*/ 0 60000 65536"/>
                        <a:gd name="T9" fmla="*/ 0 w 43200"/>
                        <a:gd name="T10" fmla="*/ 0 h 43200"/>
                        <a:gd name="T11" fmla="*/ 43200 w 43200"/>
                        <a:gd name="T12" fmla="*/ 43200 h 432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3200" h="43200" fill="none" extrusionOk="0">
                          <a:moveTo>
                            <a:pt x="27876" y="42268"/>
                          </a:moveTo>
                          <a:cubicBezTo>
                            <a:pt x="25841" y="42885"/>
                            <a:pt x="23726" y="43199"/>
                            <a:pt x="21600" y="43200"/>
                          </a:cubicBezTo>
                          <a:cubicBezTo>
                            <a:pt x="9670" y="43200"/>
                            <a:pt x="0" y="33529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3529" y="-1"/>
                            <a:pt x="43199" y="9670"/>
                            <a:pt x="43200" y="21599"/>
                          </a:cubicBezTo>
                        </a:path>
                        <a:path w="43200" h="43200" stroke="0" extrusionOk="0">
                          <a:moveTo>
                            <a:pt x="27876" y="42268"/>
                          </a:moveTo>
                          <a:cubicBezTo>
                            <a:pt x="25841" y="42885"/>
                            <a:pt x="23726" y="43199"/>
                            <a:pt x="21600" y="43200"/>
                          </a:cubicBezTo>
                          <a:cubicBezTo>
                            <a:pt x="9670" y="43200"/>
                            <a:pt x="0" y="33529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3529" y="-1"/>
                            <a:pt x="43199" y="9670"/>
                            <a:pt x="43200" y="21599"/>
                          </a:cubicBezTo>
                          <a:lnTo>
                            <a:pt x="21600" y="21600"/>
                          </a:lnTo>
                          <a:lnTo>
                            <a:pt x="27876" y="42268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rgbClr val="FF33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10800000"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2" name="AutoShape 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1" y="719"/>
                      <a:ext cx="48" cy="48"/>
                    </a:xfrm>
                    <a:prstGeom prst="flowChartConnector">
                      <a:avLst/>
                    </a:prstGeom>
                    <a:solidFill>
                      <a:schemeClr val="tx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rot="10800000"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4" name="Group 132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372" y="2053"/>
                    <a:ext cx="143" cy="145"/>
                    <a:chOff x="1104" y="671"/>
                    <a:chExt cx="143" cy="145"/>
                  </a:xfrm>
                </p:grpSpPr>
                <p:sp>
                  <p:nvSpPr>
                    <p:cNvPr id="109" name="Arc 133"/>
                    <p:cNvSpPr>
                      <a:spLocks/>
                    </p:cNvSpPr>
                    <p:nvPr/>
                  </p:nvSpPr>
                  <p:spPr bwMode="auto">
                    <a:xfrm>
                      <a:off x="1104" y="671"/>
                      <a:ext cx="143" cy="145"/>
                    </a:xfrm>
                    <a:custGeom>
                      <a:avLst/>
                      <a:gdLst>
                        <a:gd name="T0" fmla="*/ 0 w 43200"/>
                        <a:gd name="T1" fmla="*/ 0 h 43200"/>
                        <a:gd name="T2" fmla="*/ 0 w 43200"/>
                        <a:gd name="T3" fmla="*/ 0 h 43200"/>
                        <a:gd name="T4" fmla="*/ 0 w 43200"/>
                        <a:gd name="T5" fmla="*/ 0 h 43200"/>
                        <a:gd name="T6" fmla="*/ 0 60000 65536"/>
                        <a:gd name="T7" fmla="*/ 0 60000 65536"/>
                        <a:gd name="T8" fmla="*/ 0 60000 65536"/>
                        <a:gd name="T9" fmla="*/ 0 w 43200"/>
                        <a:gd name="T10" fmla="*/ 0 h 43200"/>
                        <a:gd name="T11" fmla="*/ 43200 w 43200"/>
                        <a:gd name="T12" fmla="*/ 43200 h 432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3200" h="43200" fill="none" extrusionOk="0">
                          <a:moveTo>
                            <a:pt x="27876" y="42268"/>
                          </a:moveTo>
                          <a:cubicBezTo>
                            <a:pt x="25841" y="42885"/>
                            <a:pt x="23726" y="43199"/>
                            <a:pt x="21600" y="43200"/>
                          </a:cubicBezTo>
                          <a:cubicBezTo>
                            <a:pt x="9670" y="43200"/>
                            <a:pt x="0" y="33529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3529" y="-1"/>
                            <a:pt x="43199" y="9670"/>
                            <a:pt x="43200" y="21599"/>
                          </a:cubicBezTo>
                        </a:path>
                        <a:path w="43200" h="43200" stroke="0" extrusionOk="0">
                          <a:moveTo>
                            <a:pt x="27876" y="42268"/>
                          </a:moveTo>
                          <a:cubicBezTo>
                            <a:pt x="25841" y="42885"/>
                            <a:pt x="23726" y="43199"/>
                            <a:pt x="21600" y="43200"/>
                          </a:cubicBezTo>
                          <a:cubicBezTo>
                            <a:pt x="9670" y="43200"/>
                            <a:pt x="0" y="33529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3529" y="-1"/>
                            <a:pt x="43199" y="9670"/>
                            <a:pt x="43200" y="21599"/>
                          </a:cubicBezTo>
                          <a:lnTo>
                            <a:pt x="21600" y="21600"/>
                          </a:lnTo>
                          <a:lnTo>
                            <a:pt x="27876" y="42268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rgbClr val="FF33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eaVert"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" name="AutoShape 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1" y="719"/>
                      <a:ext cx="48" cy="48"/>
                    </a:xfrm>
                    <a:prstGeom prst="flowChartConnector">
                      <a:avLst/>
                    </a:prstGeom>
                    <a:solidFill>
                      <a:schemeClr val="tx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vert="eaVert"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5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112"/>
                    <a:ext cx="5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6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3456" y="1584"/>
                    <a:ext cx="0" cy="48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7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1525"/>
                    <a:ext cx="52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8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4091" y="1584"/>
                    <a:ext cx="0" cy="48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25" name="TextBox 5"/>
              <p:cNvSpPr txBox="1">
                <a:spLocks noChangeArrowheads="1"/>
              </p:cNvSpPr>
              <p:nvPr/>
            </p:nvSpPr>
            <p:spPr bwMode="auto">
              <a:xfrm>
                <a:off x="10745929" y="3290690"/>
                <a:ext cx="1397001" cy="3713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31485" rIns="0" bIns="31485">
                <a:spAutoFit/>
              </a:bodyPr>
              <a:lstStyle>
                <a:lvl1pPr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defTabSz="114776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defTabSz="11477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10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Прогноз загрязнения береговой линии</a:t>
                </a:r>
                <a:endParaRPr lang="ru-RU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166948" y="4996680"/>
              <a:ext cx="185059" cy="125653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Прямая соединительная линия 123"/>
            <p:cNvCxnSpPr/>
            <p:nvPr/>
          </p:nvCxnSpPr>
          <p:spPr>
            <a:xfrm flipV="1">
              <a:off x="286238" y="5028333"/>
              <a:ext cx="185059" cy="125653"/>
            </a:xfrm>
            <a:prstGeom prst="line">
              <a:avLst/>
            </a:prstGeom>
            <a:ln w="38100">
              <a:solidFill>
                <a:srgbClr val="4CEC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22"/>
          <p:cNvGrpSpPr>
            <a:grpSpLocks/>
          </p:cNvGrpSpPr>
          <p:nvPr/>
        </p:nvGrpSpPr>
        <p:grpSpPr bwMode="auto">
          <a:xfrm>
            <a:off x="4954501" y="3017780"/>
            <a:ext cx="766030" cy="721970"/>
            <a:chOff x="3360" y="1440"/>
            <a:chExt cx="816" cy="758"/>
          </a:xfrm>
        </p:grpSpPr>
        <p:grpSp>
          <p:nvGrpSpPr>
            <p:cNvPr id="133" name="Group 123"/>
            <p:cNvGrpSpPr>
              <a:grpSpLocks/>
            </p:cNvGrpSpPr>
            <p:nvPr/>
          </p:nvGrpSpPr>
          <p:grpSpPr bwMode="auto">
            <a:xfrm>
              <a:off x="3360" y="1440"/>
              <a:ext cx="143" cy="145"/>
              <a:chOff x="1104" y="671"/>
              <a:chExt cx="143" cy="145"/>
            </a:xfrm>
          </p:grpSpPr>
          <p:sp>
            <p:nvSpPr>
              <p:cNvPr id="147" name="Arc 124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8" name="AutoShape 125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34" name="Group 126"/>
            <p:cNvGrpSpPr>
              <a:grpSpLocks/>
            </p:cNvGrpSpPr>
            <p:nvPr/>
          </p:nvGrpSpPr>
          <p:grpSpPr bwMode="auto">
            <a:xfrm rot="5400000">
              <a:off x="4032" y="1439"/>
              <a:ext cx="143" cy="145"/>
              <a:chOff x="1104" y="671"/>
              <a:chExt cx="143" cy="145"/>
            </a:xfrm>
          </p:grpSpPr>
          <p:sp>
            <p:nvSpPr>
              <p:cNvPr id="145" name="Arc 127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  <p:sp>
            <p:nvSpPr>
              <p:cNvPr id="146" name="AutoShape 128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grpSp>
          <p:nvGrpSpPr>
            <p:cNvPr id="135" name="Group 129"/>
            <p:cNvGrpSpPr>
              <a:grpSpLocks/>
            </p:cNvGrpSpPr>
            <p:nvPr/>
          </p:nvGrpSpPr>
          <p:grpSpPr bwMode="auto">
            <a:xfrm rot="10800000">
              <a:off x="4032" y="2053"/>
              <a:ext cx="143" cy="145"/>
              <a:chOff x="1104" y="671"/>
              <a:chExt cx="143" cy="145"/>
            </a:xfrm>
          </p:grpSpPr>
          <p:sp>
            <p:nvSpPr>
              <p:cNvPr id="143" name="Arc 130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wrap="none" anchor="ctr"/>
              <a:lstStyle/>
              <a:p>
                <a:endParaRPr lang="ru-RU"/>
              </a:p>
            </p:txBody>
          </p:sp>
          <p:sp>
            <p:nvSpPr>
              <p:cNvPr id="144" name="AutoShape 131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ru-RU"/>
              </a:p>
            </p:txBody>
          </p:sp>
        </p:grpSp>
        <p:grpSp>
          <p:nvGrpSpPr>
            <p:cNvPr id="136" name="Group 132"/>
            <p:cNvGrpSpPr>
              <a:grpSpLocks/>
            </p:cNvGrpSpPr>
            <p:nvPr/>
          </p:nvGrpSpPr>
          <p:grpSpPr bwMode="auto">
            <a:xfrm rot="-5400000">
              <a:off x="3372" y="2053"/>
              <a:ext cx="143" cy="145"/>
              <a:chOff x="1104" y="671"/>
              <a:chExt cx="143" cy="145"/>
            </a:xfrm>
          </p:grpSpPr>
          <p:sp>
            <p:nvSpPr>
              <p:cNvPr id="141" name="Arc 133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2" name="AutoShape 134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37" name="Line 135"/>
            <p:cNvSpPr>
              <a:spLocks noChangeShapeType="1"/>
            </p:cNvSpPr>
            <p:nvPr/>
          </p:nvSpPr>
          <p:spPr bwMode="auto">
            <a:xfrm>
              <a:off x="3504" y="2112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8" name="Line 136"/>
            <p:cNvSpPr>
              <a:spLocks noChangeShapeType="1"/>
            </p:cNvSpPr>
            <p:nvPr/>
          </p:nvSpPr>
          <p:spPr bwMode="auto">
            <a:xfrm>
              <a:off x="3456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9" name="Line 137"/>
            <p:cNvSpPr>
              <a:spLocks noChangeShapeType="1"/>
            </p:cNvSpPr>
            <p:nvPr/>
          </p:nvSpPr>
          <p:spPr bwMode="auto">
            <a:xfrm>
              <a:off x="3504" y="1525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0" name="Line 138"/>
            <p:cNvSpPr>
              <a:spLocks noChangeShapeType="1"/>
            </p:cNvSpPr>
            <p:nvPr/>
          </p:nvSpPr>
          <p:spPr bwMode="auto">
            <a:xfrm>
              <a:off x="4091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5672657" y="3398782"/>
            <a:ext cx="549285" cy="1538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>
              <a:defRPr/>
            </a:pP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Волна</a:t>
            </a:r>
            <a:endParaRPr lang="ru-RU" sz="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31046" y="684088"/>
            <a:ext cx="3946306" cy="14859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3663" algn="ctr">
              <a:tabLst>
                <a:tab pos="3675063" algn="l"/>
              </a:tabLs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моря</a:t>
            </a:r>
          </a:p>
          <a:p>
            <a:pPr indent="265113" algn="just"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участку Анапа-Новороссийск: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алооблачная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погода. Без осадков. Ветер северо-восточный, восточный 5-10 м/с. Видимость более 2 км. Высота волны 0,5-1,0 м. Ночью медленное обледенение судов. Температура воздуха ночью -2…-7° мороза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265113" algn="just">
              <a:spcAft>
                <a:spcPts val="0"/>
              </a:spcAft>
            </a:pP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участку Керчь-Анапа: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ветер восточный, северо-восточный ночью 3-8 м/с, днем 6-11 м/с. Без осадков. Видимость более 2 км. Высота волн 0,3 -0,8 м. По 1955(1), 2044(3,4) местами лед. Температура воздуха ночью -4…-9°, днем -3…+2°.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849034" y="3485114"/>
            <a:ext cx="1644536" cy="18466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25251" tIns="0" rIns="25251" bIns="0">
            <a:spAutoFit/>
          </a:bodyPr>
          <a:lstStyle/>
          <a:p>
            <a:pPr algn="ctr" defTabSz="437780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Крым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8" y="945475"/>
            <a:ext cx="3364862" cy="18049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6748" y="2565453"/>
            <a:ext cx="3364862" cy="18205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0124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4305</TotalTime>
  <Words>340</Words>
  <Application>Microsoft Office PowerPoint</Application>
  <PresentationFormat>Широкоэкранный</PresentationFormat>
  <Paragraphs>42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 Федоренко</dc:creator>
  <cp:lastModifiedBy>ARM_9</cp:lastModifiedBy>
  <cp:revision>247</cp:revision>
  <dcterms:created xsi:type="dcterms:W3CDTF">2024-01-13T13:30:24Z</dcterms:created>
  <dcterms:modified xsi:type="dcterms:W3CDTF">2025-02-27T13:32:06Z</dcterms:modified>
</cp:coreProperties>
</file>