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9944100" cy="6805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256"/>
            <p14:sldId id="257"/>
            <p14:sldId id="259"/>
            <p14:sldId id="260"/>
            <p14:sldId id="261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0000"/>
    <a:srgbClr val="FF0000"/>
    <a:srgbClr val="4ADFE6"/>
    <a:srgbClr val="3DF353"/>
    <a:srgbClr val="563BF5"/>
    <a:srgbClr val="FFFFFF"/>
    <a:srgbClr val="EFF4ED"/>
    <a:srgbClr val="060BD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6586" autoAdjust="0"/>
  </p:normalViewPr>
  <p:slideViewPr>
    <p:cSldViewPr snapToGrid="0">
      <p:cViewPr varScale="1">
        <p:scale>
          <a:sx n="120" d="100"/>
          <a:sy n="120" d="100"/>
        </p:scale>
        <p:origin x="-96" y="-384"/>
      </p:cViewPr>
      <p:guideLst>
        <p:guide orient="horz" pos="4320"/>
        <p:guide pos="3628"/>
      </p:guideLst>
    </p:cSldViewPr>
  </p:slideViewPr>
  <p:outlineViewPr>
    <p:cViewPr>
      <p:scale>
        <a:sx n="66" d="100"/>
        <a:sy n="66" d="100"/>
      </p:scale>
      <p:origin x="0" y="-727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0" y="142"/>
            <a:ext cx="4309407" cy="340915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603" y="142"/>
            <a:ext cx="4309407" cy="340915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13.04.2019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0" y="6464726"/>
            <a:ext cx="4309407" cy="340913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603" y="6464726"/>
            <a:ext cx="4309407" cy="340913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39" y="49"/>
            <a:ext cx="4309109" cy="341464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829" y="49"/>
            <a:ext cx="4309109" cy="341464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13.04.2019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2113" y="850900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08" tIns="47703" rIns="95408" bIns="4770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52" y="3275221"/>
            <a:ext cx="7955279" cy="2679710"/>
          </a:xfrm>
          <a:prstGeom prst="rect">
            <a:avLst/>
          </a:prstGeom>
        </p:spPr>
        <p:txBody>
          <a:bodyPr vert="horz" lIns="95408" tIns="47703" rIns="95408" bIns="477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39" y="6464276"/>
            <a:ext cx="4309109" cy="341462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829" y="6464276"/>
            <a:ext cx="4309109" cy="341462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305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54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305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1273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985885" y="851098"/>
            <a:ext cx="5964555" cy="2297966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680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13.04.2019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13.04.2019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13.04.2019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13.04.2019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13.04.2019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13.04.2019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13.04.2019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13.04.2019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13.04.2019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13.04.2019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13.04.2019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13.04.2019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5.pn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8602"/>
            <a:ext cx="6077404" cy="30806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271" y="628602"/>
            <a:ext cx="6100820" cy="30821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584"/>
            <a:ext cx="6077405" cy="3129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263" y="3736390"/>
            <a:ext cx="6101828" cy="3121610"/>
          </a:xfrm>
          <a:prstGeom prst="rect">
            <a:avLst/>
          </a:prstGeom>
        </p:spPr>
      </p:pic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43" name="Группа 442"/>
          <p:cNvGrpSpPr/>
          <p:nvPr/>
        </p:nvGrpSpPr>
        <p:grpSpPr>
          <a:xfrm>
            <a:off x="11467356" y="61730"/>
            <a:ext cx="625999" cy="526433"/>
            <a:chOff x="9625856" y="4064"/>
            <a:chExt cx="625999" cy="526433"/>
          </a:xfrm>
        </p:grpSpPr>
        <p:sp>
          <p:nvSpPr>
            <p:cNvPr id="444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5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6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7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8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449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51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459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1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9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2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0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1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3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4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5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6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7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8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9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0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1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2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3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4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5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6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7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8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9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3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4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5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8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3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4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6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8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9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0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1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2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3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4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5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6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7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8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9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0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1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2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3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4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5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6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7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8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9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0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1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2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3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4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5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6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7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8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9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0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1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2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3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4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5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6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7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8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9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0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1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2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3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4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5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6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7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8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9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0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1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2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3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4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5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6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7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8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9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0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1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2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3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4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5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6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7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8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9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0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1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2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3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4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5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6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7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8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9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0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1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2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3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4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6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7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8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9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0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1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2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3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4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5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6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7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8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9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0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1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2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3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4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5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6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7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8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9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0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1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2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3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4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5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6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7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8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9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0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1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2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3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4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5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6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7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8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9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0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1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2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3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4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5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6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7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8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9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0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1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2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3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4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5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6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7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8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9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0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1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2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3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4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5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6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7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8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9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0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1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2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3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4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5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6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7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8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9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0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1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2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3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4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5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6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7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8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9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0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1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2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3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4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5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6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7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8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9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0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1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2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3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4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5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6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7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8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9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0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1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2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3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4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5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6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7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8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9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0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1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2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3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4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5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6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7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8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9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0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1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2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3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4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5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6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7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8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9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0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1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2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3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4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5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6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7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8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9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2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53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456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4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5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814" name="Прямая соединительная линия 813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Прямая соединительная линия 836"/>
          <p:cNvCxnSpPr/>
          <p:nvPr/>
        </p:nvCxnSpPr>
        <p:spPr>
          <a:xfrm>
            <a:off x="0" y="3710448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488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</a:t>
            </a:r>
            <a:r>
              <a:rPr lang="ru-RU" dirty="0" smtClean="0">
                <a:solidFill>
                  <a:schemeClr val="bg1"/>
                </a:solidFill>
              </a:rPr>
              <a:t>НА </a:t>
            </a:r>
            <a:r>
              <a:rPr lang="ru-RU" dirty="0">
                <a:solidFill>
                  <a:schemeClr val="bg1"/>
                </a:solidFill>
              </a:rPr>
              <a:t>ТЕРРИТОРИИ </a:t>
            </a:r>
            <a:r>
              <a:rPr lang="ru-RU" dirty="0" smtClean="0">
                <a:solidFill>
                  <a:schemeClr val="bg1"/>
                </a:solidFill>
              </a:rPr>
              <a:t>ЮФО И СКФО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13.04.2019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14.04.2019)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815" name="Группа 814"/>
          <p:cNvGrpSpPr/>
          <p:nvPr/>
        </p:nvGrpSpPr>
        <p:grpSpPr>
          <a:xfrm>
            <a:off x="11481946" y="44434"/>
            <a:ext cx="625999" cy="526433"/>
            <a:chOff x="9625856" y="4064"/>
            <a:chExt cx="625999" cy="526433"/>
          </a:xfrm>
        </p:grpSpPr>
        <p:sp>
          <p:nvSpPr>
            <p:cNvPr id="816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2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2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2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2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82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2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845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6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7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8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9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0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1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2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3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4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5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6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7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8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9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0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1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2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3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4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5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6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7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8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9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0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1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2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3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4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5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6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7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8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9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0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1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2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3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4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5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6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7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8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9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0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2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2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29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836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4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34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35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206" name="TextBox 1205"/>
          <p:cNvSpPr txBox="1"/>
          <p:nvPr/>
        </p:nvSpPr>
        <p:spPr>
          <a:xfrm>
            <a:off x="2082738" y="600511"/>
            <a:ext cx="155474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14.04.2019</a:t>
            </a:r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1258" name="Рисунок 12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96" y="3497459"/>
            <a:ext cx="2593877" cy="1732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59" name="Рисунок 12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78" y="3497459"/>
            <a:ext cx="2593877" cy="1732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15" name="TextBox 1214"/>
          <p:cNvSpPr txBox="1"/>
          <p:nvPr/>
        </p:nvSpPr>
        <p:spPr>
          <a:xfrm>
            <a:off x="2345257" y="1405164"/>
            <a:ext cx="940562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1216" name="TextBox 1215"/>
          <p:cNvSpPr txBox="1"/>
          <p:nvPr/>
        </p:nvSpPr>
        <p:spPr>
          <a:xfrm>
            <a:off x="3217174" y="2186924"/>
            <a:ext cx="69540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1217" name="TextBox 1216"/>
          <p:cNvSpPr txBox="1"/>
          <p:nvPr/>
        </p:nvSpPr>
        <p:spPr>
          <a:xfrm>
            <a:off x="2241020" y="2211989"/>
            <a:ext cx="63397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1218" name="TextBox 1217"/>
          <p:cNvSpPr txBox="1"/>
          <p:nvPr/>
        </p:nvSpPr>
        <p:spPr>
          <a:xfrm>
            <a:off x="2591654" y="2700898"/>
            <a:ext cx="40966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1219" name="TextBox 1218"/>
          <p:cNvSpPr txBox="1"/>
          <p:nvPr/>
        </p:nvSpPr>
        <p:spPr>
          <a:xfrm>
            <a:off x="346464" y="2363709"/>
            <a:ext cx="738054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1210" name="TextBox 1209"/>
          <p:cNvSpPr txBox="1"/>
          <p:nvPr/>
        </p:nvSpPr>
        <p:spPr>
          <a:xfrm>
            <a:off x="5327469" y="1735885"/>
            <a:ext cx="63397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Астрахань</a:t>
            </a:r>
            <a:endParaRPr lang="ru-RU" sz="700" dirty="0"/>
          </a:p>
        </p:txBody>
      </p:sp>
      <p:sp>
        <p:nvSpPr>
          <p:cNvPr id="1211" name="TextBox 1210"/>
          <p:cNvSpPr txBox="1"/>
          <p:nvPr/>
        </p:nvSpPr>
        <p:spPr>
          <a:xfrm>
            <a:off x="8371287" y="617776"/>
            <a:ext cx="155474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14.04.2019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212" name="TextBox 1211"/>
          <p:cNvSpPr txBox="1"/>
          <p:nvPr/>
        </p:nvSpPr>
        <p:spPr>
          <a:xfrm>
            <a:off x="2039793" y="3713558"/>
            <a:ext cx="155474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14.04.2019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213" name="TextBox 1212"/>
          <p:cNvSpPr txBox="1"/>
          <p:nvPr/>
        </p:nvSpPr>
        <p:spPr>
          <a:xfrm>
            <a:off x="8373464" y="3733314"/>
            <a:ext cx="155474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14.04.2019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234" name="TextBox 1233"/>
          <p:cNvSpPr txBox="1"/>
          <p:nvPr/>
        </p:nvSpPr>
        <p:spPr>
          <a:xfrm>
            <a:off x="4143009" y="2892650"/>
            <a:ext cx="72355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1235" name="TextBox 1234"/>
          <p:cNvSpPr txBox="1"/>
          <p:nvPr/>
        </p:nvSpPr>
        <p:spPr>
          <a:xfrm>
            <a:off x="4143009" y="849121"/>
            <a:ext cx="609260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Волгоград</a:t>
            </a:r>
            <a:endParaRPr lang="ru-RU" sz="700" dirty="0"/>
          </a:p>
        </p:txBody>
      </p:sp>
      <p:sp>
        <p:nvSpPr>
          <p:cNvPr id="1209" name="TextBox 1208"/>
          <p:cNvSpPr txBox="1"/>
          <p:nvPr/>
        </p:nvSpPr>
        <p:spPr>
          <a:xfrm>
            <a:off x="8462914" y="1418784"/>
            <a:ext cx="940562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1214" name="TextBox 1213"/>
          <p:cNvSpPr txBox="1"/>
          <p:nvPr/>
        </p:nvSpPr>
        <p:spPr>
          <a:xfrm>
            <a:off x="9334831" y="2200544"/>
            <a:ext cx="69540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1220" name="TextBox 1219"/>
          <p:cNvSpPr txBox="1"/>
          <p:nvPr/>
        </p:nvSpPr>
        <p:spPr>
          <a:xfrm>
            <a:off x="8358677" y="2225609"/>
            <a:ext cx="63397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1221" name="TextBox 1220"/>
          <p:cNvSpPr txBox="1"/>
          <p:nvPr/>
        </p:nvSpPr>
        <p:spPr>
          <a:xfrm>
            <a:off x="8709311" y="2714518"/>
            <a:ext cx="40966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1222" name="TextBox 1221"/>
          <p:cNvSpPr txBox="1"/>
          <p:nvPr/>
        </p:nvSpPr>
        <p:spPr>
          <a:xfrm>
            <a:off x="6464121" y="2377329"/>
            <a:ext cx="738054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1223" name="TextBox 1222"/>
          <p:cNvSpPr txBox="1"/>
          <p:nvPr/>
        </p:nvSpPr>
        <p:spPr>
          <a:xfrm>
            <a:off x="11445126" y="1749505"/>
            <a:ext cx="63397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Астрахань</a:t>
            </a:r>
            <a:endParaRPr lang="ru-RU" sz="700" dirty="0"/>
          </a:p>
        </p:txBody>
      </p:sp>
      <p:sp>
        <p:nvSpPr>
          <p:cNvPr id="1224" name="TextBox 1223"/>
          <p:cNvSpPr txBox="1"/>
          <p:nvPr/>
        </p:nvSpPr>
        <p:spPr>
          <a:xfrm>
            <a:off x="10260666" y="2906270"/>
            <a:ext cx="72355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1225" name="TextBox 1224"/>
          <p:cNvSpPr txBox="1"/>
          <p:nvPr/>
        </p:nvSpPr>
        <p:spPr>
          <a:xfrm>
            <a:off x="10260666" y="862741"/>
            <a:ext cx="609260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Волгоград</a:t>
            </a:r>
            <a:endParaRPr lang="ru-RU" sz="700" dirty="0"/>
          </a:p>
        </p:txBody>
      </p:sp>
      <p:sp>
        <p:nvSpPr>
          <p:cNvPr id="1226" name="TextBox 1225"/>
          <p:cNvSpPr txBox="1"/>
          <p:nvPr/>
        </p:nvSpPr>
        <p:spPr>
          <a:xfrm>
            <a:off x="2300716" y="4529606"/>
            <a:ext cx="940562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1227" name="TextBox 1226"/>
          <p:cNvSpPr txBox="1"/>
          <p:nvPr/>
        </p:nvSpPr>
        <p:spPr>
          <a:xfrm>
            <a:off x="3172633" y="5311366"/>
            <a:ext cx="69540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1228" name="TextBox 1227"/>
          <p:cNvSpPr txBox="1"/>
          <p:nvPr/>
        </p:nvSpPr>
        <p:spPr>
          <a:xfrm>
            <a:off x="2196479" y="5336431"/>
            <a:ext cx="63397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1229" name="TextBox 1228"/>
          <p:cNvSpPr txBox="1"/>
          <p:nvPr/>
        </p:nvSpPr>
        <p:spPr>
          <a:xfrm>
            <a:off x="2547113" y="5825340"/>
            <a:ext cx="40966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1230" name="TextBox 1229"/>
          <p:cNvSpPr txBox="1"/>
          <p:nvPr/>
        </p:nvSpPr>
        <p:spPr>
          <a:xfrm>
            <a:off x="301923" y="5488151"/>
            <a:ext cx="738054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1231" name="TextBox 1230"/>
          <p:cNvSpPr txBox="1"/>
          <p:nvPr/>
        </p:nvSpPr>
        <p:spPr>
          <a:xfrm>
            <a:off x="5282928" y="4860327"/>
            <a:ext cx="63397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Астрахань</a:t>
            </a:r>
            <a:endParaRPr lang="ru-RU" sz="700" dirty="0"/>
          </a:p>
        </p:txBody>
      </p:sp>
      <p:sp>
        <p:nvSpPr>
          <p:cNvPr id="1232" name="TextBox 1231"/>
          <p:cNvSpPr txBox="1"/>
          <p:nvPr/>
        </p:nvSpPr>
        <p:spPr>
          <a:xfrm>
            <a:off x="4098468" y="6017092"/>
            <a:ext cx="72355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1233" name="TextBox 1232"/>
          <p:cNvSpPr txBox="1"/>
          <p:nvPr/>
        </p:nvSpPr>
        <p:spPr>
          <a:xfrm>
            <a:off x="4098468" y="3973563"/>
            <a:ext cx="609260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Волгоград</a:t>
            </a:r>
            <a:endParaRPr lang="ru-RU" sz="700" dirty="0"/>
          </a:p>
        </p:txBody>
      </p:sp>
      <p:sp>
        <p:nvSpPr>
          <p:cNvPr id="1249" name="TextBox 1248"/>
          <p:cNvSpPr txBox="1"/>
          <p:nvPr/>
        </p:nvSpPr>
        <p:spPr>
          <a:xfrm>
            <a:off x="8418373" y="4543226"/>
            <a:ext cx="940562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1250" name="TextBox 1249"/>
          <p:cNvSpPr txBox="1"/>
          <p:nvPr/>
        </p:nvSpPr>
        <p:spPr>
          <a:xfrm>
            <a:off x="9290290" y="5324986"/>
            <a:ext cx="69540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1251" name="TextBox 1250"/>
          <p:cNvSpPr txBox="1"/>
          <p:nvPr/>
        </p:nvSpPr>
        <p:spPr>
          <a:xfrm>
            <a:off x="8314136" y="5350051"/>
            <a:ext cx="63397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1267" name="TextBox 1266"/>
          <p:cNvSpPr txBox="1"/>
          <p:nvPr/>
        </p:nvSpPr>
        <p:spPr>
          <a:xfrm>
            <a:off x="8664770" y="5838960"/>
            <a:ext cx="40966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1268" name="TextBox 1267"/>
          <p:cNvSpPr txBox="1"/>
          <p:nvPr/>
        </p:nvSpPr>
        <p:spPr>
          <a:xfrm>
            <a:off x="6419580" y="5501771"/>
            <a:ext cx="738054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1269" name="TextBox 1268"/>
          <p:cNvSpPr txBox="1"/>
          <p:nvPr/>
        </p:nvSpPr>
        <p:spPr>
          <a:xfrm>
            <a:off x="11400585" y="4873947"/>
            <a:ext cx="63397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Астрахань</a:t>
            </a:r>
            <a:endParaRPr lang="ru-RU" sz="700" dirty="0"/>
          </a:p>
        </p:txBody>
      </p:sp>
      <p:sp>
        <p:nvSpPr>
          <p:cNvPr id="1270" name="TextBox 1269"/>
          <p:cNvSpPr txBox="1"/>
          <p:nvPr/>
        </p:nvSpPr>
        <p:spPr>
          <a:xfrm>
            <a:off x="10216125" y="6030712"/>
            <a:ext cx="72355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1271" name="TextBox 1270"/>
          <p:cNvSpPr txBox="1"/>
          <p:nvPr/>
        </p:nvSpPr>
        <p:spPr>
          <a:xfrm>
            <a:off x="10216125" y="3987183"/>
            <a:ext cx="609260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Волгоград</a:t>
            </a:r>
            <a:endParaRPr lang="ru-RU" sz="700" dirty="0"/>
          </a:p>
        </p:txBody>
      </p:sp>
      <p:pic>
        <p:nvPicPr>
          <p:cNvPr id="1207" name="Рисунок 12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96" y="6660433"/>
            <a:ext cx="2593877" cy="1732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08" name="Рисунок 12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78" y="6660433"/>
            <a:ext cx="2593877" cy="1732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296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031"/>
            <a:ext cx="6077404" cy="30715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78" y="634407"/>
            <a:ext cx="6094419" cy="30829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34281"/>
            <a:ext cx="6076003" cy="31284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78" y="3742438"/>
            <a:ext cx="6091721" cy="3120270"/>
          </a:xfrm>
          <a:prstGeom prst="rect">
            <a:avLst/>
          </a:prstGeom>
        </p:spPr>
      </p:pic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43" name="Группа 442"/>
          <p:cNvGrpSpPr/>
          <p:nvPr/>
        </p:nvGrpSpPr>
        <p:grpSpPr>
          <a:xfrm>
            <a:off x="11467356" y="61730"/>
            <a:ext cx="625999" cy="526433"/>
            <a:chOff x="9625856" y="4064"/>
            <a:chExt cx="625999" cy="526433"/>
          </a:xfrm>
        </p:grpSpPr>
        <p:sp>
          <p:nvSpPr>
            <p:cNvPr id="444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5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6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7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8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449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51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459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1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9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2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0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1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3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4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5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6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7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8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9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0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1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2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3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4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5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6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7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8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9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3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4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5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8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3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4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6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8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9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0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1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2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3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4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5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6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7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8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9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0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1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2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3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4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5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6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7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8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9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0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1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2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3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4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5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6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7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8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9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0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1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2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3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4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5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6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7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8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9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0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1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2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3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4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5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6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7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8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9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0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1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2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3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4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5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6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7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8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9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0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1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2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3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4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5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6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7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8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9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0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1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2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3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4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5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6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7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8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9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0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1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2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3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4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6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7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8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9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0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1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2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3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4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5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6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7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8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9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0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1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2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3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4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5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6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7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8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9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0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1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2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3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4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5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6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7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8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9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0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1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2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3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4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5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6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7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8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9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0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1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2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3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4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5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6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7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8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9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0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1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2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3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4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5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6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7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8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9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0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1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2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3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4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5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6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7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8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9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0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1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2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3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4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5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6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7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8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9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0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1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2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3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4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5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6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7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8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9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0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1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2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3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4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5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6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7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8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9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0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1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2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3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4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5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6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7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8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9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0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1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2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3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4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5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6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7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8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9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0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1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2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3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4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5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6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7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8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9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0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1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2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3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4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5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6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7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8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9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0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1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2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3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4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5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6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7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8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9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2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53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456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4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5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814" name="Прямая соединительная линия 813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Прямая соединительная линия 836"/>
          <p:cNvCxnSpPr/>
          <p:nvPr/>
        </p:nvCxnSpPr>
        <p:spPr>
          <a:xfrm>
            <a:off x="0" y="3710448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488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ВЕТРОВОЙ НАГРУЗКИ НА ТЕРРИТОРИИ </a:t>
            </a:r>
            <a:r>
              <a:rPr lang="ru-RU" dirty="0" smtClean="0">
                <a:solidFill>
                  <a:schemeClr val="bg1"/>
                </a:solidFill>
              </a:rPr>
              <a:t>ЮФО И СКФО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13.04.2019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14.04.2019)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815" name="Группа 814"/>
          <p:cNvGrpSpPr/>
          <p:nvPr/>
        </p:nvGrpSpPr>
        <p:grpSpPr>
          <a:xfrm>
            <a:off x="11481946" y="44434"/>
            <a:ext cx="625999" cy="526433"/>
            <a:chOff x="9625856" y="4064"/>
            <a:chExt cx="625999" cy="526433"/>
          </a:xfrm>
        </p:grpSpPr>
        <p:sp>
          <p:nvSpPr>
            <p:cNvPr id="816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2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2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2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2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82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2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845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6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7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8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9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0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1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2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3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4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5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6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7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8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9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0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1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2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3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4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5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6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7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8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9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0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1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2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3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4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5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6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7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8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9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0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1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2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3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4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5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6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7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8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9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0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2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2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29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836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4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34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35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206" name="TextBox 1205"/>
          <p:cNvSpPr txBox="1"/>
          <p:nvPr/>
        </p:nvSpPr>
        <p:spPr>
          <a:xfrm>
            <a:off x="2082738" y="600511"/>
            <a:ext cx="155474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14.04.2019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215" name="TextBox 1214"/>
          <p:cNvSpPr txBox="1"/>
          <p:nvPr/>
        </p:nvSpPr>
        <p:spPr>
          <a:xfrm>
            <a:off x="2345257" y="1405164"/>
            <a:ext cx="940562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1216" name="TextBox 1215"/>
          <p:cNvSpPr txBox="1"/>
          <p:nvPr/>
        </p:nvSpPr>
        <p:spPr>
          <a:xfrm>
            <a:off x="3217174" y="2186924"/>
            <a:ext cx="69540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1217" name="TextBox 1216"/>
          <p:cNvSpPr txBox="1"/>
          <p:nvPr/>
        </p:nvSpPr>
        <p:spPr>
          <a:xfrm>
            <a:off x="2241020" y="2211989"/>
            <a:ext cx="63397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1218" name="TextBox 1217"/>
          <p:cNvSpPr txBox="1"/>
          <p:nvPr/>
        </p:nvSpPr>
        <p:spPr>
          <a:xfrm>
            <a:off x="2591654" y="2700898"/>
            <a:ext cx="40966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1219" name="TextBox 1218"/>
          <p:cNvSpPr txBox="1"/>
          <p:nvPr/>
        </p:nvSpPr>
        <p:spPr>
          <a:xfrm>
            <a:off x="346464" y="2363709"/>
            <a:ext cx="738054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1210" name="TextBox 1209"/>
          <p:cNvSpPr txBox="1"/>
          <p:nvPr/>
        </p:nvSpPr>
        <p:spPr>
          <a:xfrm>
            <a:off x="5327469" y="1735885"/>
            <a:ext cx="63397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Астрахань</a:t>
            </a:r>
            <a:endParaRPr lang="ru-RU" sz="700" dirty="0"/>
          </a:p>
        </p:txBody>
      </p:sp>
      <p:sp>
        <p:nvSpPr>
          <p:cNvPr id="1211" name="TextBox 1210"/>
          <p:cNvSpPr txBox="1"/>
          <p:nvPr/>
        </p:nvSpPr>
        <p:spPr>
          <a:xfrm>
            <a:off x="8371287" y="617776"/>
            <a:ext cx="155474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14.04.2019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212" name="TextBox 1211"/>
          <p:cNvSpPr txBox="1"/>
          <p:nvPr/>
        </p:nvSpPr>
        <p:spPr>
          <a:xfrm>
            <a:off x="2039793" y="3713558"/>
            <a:ext cx="155474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14.04.2019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213" name="TextBox 1212"/>
          <p:cNvSpPr txBox="1"/>
          <p:nvPr/>
        </p:nvSpPr>
        <p:spPr>
          <a:xfrm>
            <a:off x="8373464" y="3733314"/>
            <a:ext cx="155474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14.04.2019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234" name="TextBox 1233"/>
          <p:cNvSpPr txBox="1"/>
          <p:nvPr/>
        </p:nvSpPr>
        <p:spPr>
          <a:xfrm>
            <a:off x="4143009" y="2892650"/>
            <a:ext cx="72355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1235" name="TextBox 1234"/>
          <p:cNvSpPr txBox="1"/>
          <p:nvPr/>
        </p:nvSpPr>
        <p:spPr>
          <a:xfrm>
            <a:off x="4143009" y="849121"/>
            <a:ext cx="609260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Волгоград</a:t>
            </a:r>
            <a:endParaRPr lang="ru-RU" sz="700" dirty="0"/>
          </a:p>
        </p:txBody>
      </p:sp>
      <p:sp>
        <p:nvSpPr>
          <p:cNvPr id="1209" name="TextBox 1208"/>
          <p:cNvSpPr txBox="1"/>
          <p:nvPr/>
        </p:nvSpPr>
        <p:spPr>
          <a:xfrm>
            <a:off x="8462914" y="1418784"/>
            <a:ext cx="940562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1214" name="TextBox 1213"/>
          <p:cNvSpPr txBox="1"/>
          <p:nvPr/>
        </p:nvSpPr>
        <p:spPr>
          <a:xfrm>
            <a:off x="9334831" y="2200544"/>
            <a:ext cx="69540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1220" name="TextBox 1219"/>
          <p:cNvSpPr txBox="1"/>
          <p:nvPr/>
        </p:nvSpPr>
        <p:spPr>
          <a:xfrm>
            <a:off x="8358677" y="2225609"/>
            <a:ext cx="63397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1221" name="TextBox 1220"/>
          <p:cNvSpPr txBox="1"/>
          <p:nvPr/>
        </p:nvSpPr>
        <p:spPr>
          <a:xfrm>
            <a:off x="8709311" y="2714518"/>
            <a:ext cx="40966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1222" name="TextBox 1221"/>
          <p:cNvSpPr txBox="1"/>
          <p:nvPr/>
        </p:nvSpPr>
        <p:spPr>
          <a:xfrm>
            <a:off x="6464121" y="2377329"/>
            <a:ext cx="738054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1223" name="TextBox 1222"/>
          <p:cNvSpPr txBox="1"/>
          <p:nvPr/>
        </p:nvSpPr>
        <p:spPr>
          <a:xfrm>
            <a:off x="11445126" y="1749505"/>
            <a:ext cx="63397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Астрахань</a:t>
            </a:r>
            <a:endParaRPr lang="ru-RU" sz="700" dirty="0"/>
          </a:p>
        </p:txBody>
      </p:sp>
      <p:sp>
        <p:nvSpPr>
          <p:cNvPr id="1224" name="TextBox 1223"/>
          <p:cNvSpPr txBox="1"/>
          <p:nvPr/>
        </p:nvSpPr>
        <p:spPr>
          <a:xfrm>
            <a:off x="10260666" y="2906270"/>
            <a:ext cx="72355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1225" name="TextBox 1224"/>
          <p:cNvSpPr txBox="1"/>
          <p:nvPr/>
        </p:nvSpPr>
        <p:spPr>
          <a:xfrm>
            <a:off x="10260666" y="862741"/>
            <a:ext cx="609260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Волгоград</a:t>
            </a:r>
            <a:endParaRPr lang="ru-RU" sz="700" dirty="0"/>
          </a:p>
        </p:txBody>
      </p:sp>
      <p:sp>
        <p:nvSpPr>
          <p:cNvPr id="1226" name="TextBox 1225"/>
          <p:cNvSpPr txBox="1"/>
          <p:nvPr/>
        </p:nvSpPr>
        <p:spPr>
          <a:xfrm>
            <a:off x="2300716" y="4529606"/>
            <a:ext cx="940562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1227" name="TextBox 1226"/>
          <p:cNvSpPr txBox="1"/>
          <p:nvPr/>
        </p:nvSpPr>
        <p:spPr>
          <a:xfrm>
            <a:off x="3172633" y="5311366"/>
            <a:ext cx="69540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1228" name="TextBox 1227"/>
          <p:cNvSpPr txBox="1"/>
          <p:nvPr/>
        </p:nvSpPr>
        <p:spPr>
          <a:xfrm>
            <a:off x="2196479" y="5336431"/>
            <a:ext cx="63397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1229" name="TextBox 1228"/>
          <p:cNvSpPr txBox="1"/>
          <p:nvPr/>
        </p:nvSpPr>
        <p:spPr>
          <a:xfrm>
            <a:off x="2547113" y="5825340"/>
            <a:ext cx="40966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1230" name="TextBox 1229"/>
          <p:cNvSpPr txBox="1"/>
          <p:nvPr/>
        </p:nvSpPr>
        <p:spPr>
          <a:xfrm>
            <a:off x="301923" y="5488151"/>
            <a:ext cx="738054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1231" name="TextBox 1230"/>
          <p:cNvSpPr txBox="1"/>
          <p:nvPr/>
        </p:nvSpPr>
        <p:spPr>
          <a:xfrm>
            <a:off x="5282928" y="4860327"/>
            <a:ext cx="63397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Астрахань</a:t>
            </a:r>
            <a:endParaRPr lang="ru-RU" sz="700" dirty="0"/>
          </a:p>
        </p:txBody>
      </p:sp>
      <p:sp>
        <p:nvSpPr>
          <p:cNvPr id="1232" name="TextBox 1231"/>
          <p:cNvSpPr txBox="1"/>
          <p:nvPr/>
        </p:nvSpPr>
        <p:spPr>
          <a:xfrm>
            <a:off x="4098468" y="6017092"/>
            <a:ext cx="72355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1233" name="TextBox 1232"/>
          <p:cNvSpPr txBox="1"/>
          <p:nvPr/>
        </p:nvSpPr>
        <p:spPr>
          <a:xfrm>
            <a:off x="4098468" y="3973563"/>
            <a:ext cx="609260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Волгоград</a:t>
            </a:r>
            <a:endParaRPr lang="ru-RU" sz="700" dirty="0"/>
          </a:p>
        </p:txBody>
      </p:sp>
      <p:sp>
        <p:nvSpPr>
          <p:cNvPr id="1249" name="TextBox 1248"/>
          <p:cNvSpPr txBox="1"/>
          <p:nvPr/>
        </p:nvSpPr>
        <p:spPr>
          <a:xfrm>
            <a:off x="8418373" y="4543226"/>
            <a:ext cx="940562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1250" name="TextBox 1249"/>
          <p:cNvSpPr txBox="1"/>
          <p:nvPr/>
        </p:nvSpPr>
        <p:spPr>
          <a:xfrm>
            <a:off x="9290290" y="5324986"/>
            <a:ext cx="69540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1251" name="TextBox 1250"/>
          <p:cNvSpPr txBox="1"/>
          <p:nvPr/>
        </p:nvSpPr>
        <p:spPr>
          <a:xfrm>
            <a:off x="8314136" y="5350051"/>
            <a:ext cx="63397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1267" name="TextBox 1266"/>
          <p:cNvSpPr txBox="1"/>
          <p:nvPr/>
        </p:nvSpPr>
        <p:spPr>
          <a:xfrm>
            <a:off x="8664770" y="5838960"/>
            <a:ext cx="40966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1268" name="TextBox 1267"/>
          <p:cNvSpPr txBox="1"/>
          <p:nvPr/>
        </p:nvSpPr>
        <p:spPr>
          <a:xfrm>
            <a:off x="6419580" y="5501771"/>
            <a:ext cx="738054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1269" name="TextBox 1268"/>
          <p:cNvSpPr txBox="1"/>
          <p:nvPr/>
        </p:nvSpPr>
        <p:spPr>
          <a:xfrm>
            <a:off x="11400585" y="4873947"/>
            <a:ext cx="63397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Астрахань</a:t>
            </a:r>
            <a:endParaRPr lang="ru-RU" sz="700" dirty="0"/>
          </a:p>
        </p:txBody>
      </p:sp>
      <p:sp>
        <p:nvSpPr>
          <p:cNvPr id="1270" name="TextBox 1269"/>
          <p:cNvSpPr txBox="1"/>
          <p:nvPr/>
        </p:nvSpPr>
        <p:spPr>
          <a:xfrm>
            <a:off x="10216125" y="6030712"/>
            <a:ext cx="72355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1271" name="TextBox 1270"/>
          <p:cNvSpPr txBox="1"/>
          <p:nvPr/>
        </p:nvSpPr>
        <p:spPr>
          <a:xfrm>
            <a:off x="10216125" y="3987183"/>
            <a:ext cx="609260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Волгоград</a:t>
            </a:r>
            <a:endParaRPr lang="ru-RU" sz="700" dirty="0"/>
          </a:p>
        </p:txBody>
      </p:sp>
      <p:pic>
        <p:nvPicPr>
          <p:cNvPr id="1207" name="Рисунок 12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071" y="3478198"/>
            <a:ext cx="2442320" cy="1882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08" name="Рисунок 12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68" y="3503294"/>
            <a:ext cx="2442320" cy="1882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36" name="Рисунок 12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071" y="6631069"/>
            <a:ext cx="2442320" cy="1882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37" name="Рисунок 12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68" y="6631069"/>
            <a:ext cx="2442320" cy="1882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305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1"/>
            <a:ext cx="12192000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5" tIns="45658" rIns="91315" bIns="45658">
            <a:spAutoFit/>
          </a:bodyPr>
          <a:lstStyle>
            <a:lvl1pPr defTabSz="9112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ru-RU" sz="200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УЯЗВИМЫЕ ТЕРРИТОРИИ В ПАВОДКОВЫЙ ПЕРИОД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ПАВОДКОПАСНЫЕ УЧАСТКИ НА ТЕРРИТОРИИ КРАСНОДАРСКОГО КРАЯ</a:t>
            </a:r>
          </a:p>
        </p:txBody>
      </p:sp>
      <p:pic>
        <p:nvPicPr>
          <p:cNvPr id="383" name="Picture 2" descr="Уровни воды_с Г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68826"/>
            <a:ext cx="4751851" cy="2289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4" name="TextBox 19"/>
          <p:cNvSpPr txBox="1">
            <a:spLocks noChangeArrowheads="1"/>
          </p:cNvSpPr>
          <p:nvPr/>
        </p:nvSpPr>
        <p:spPr bwMode="auto">
          <a:xfrm>
            <a:off x="-29436" y="4568826"/>
            <a:ext cx="4781287" cy="235221"/>
          </a:xfrm>
          <a:prstGeom prst="rect">
            <a:avLst/>
          </a:prstGeom>
          <a:solidFill>
            <a:srgbClr val="2FC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100" dirty="0">
                <a:solidFill>
                  <a:srgbClr val="000000"/>
                </a:solidFill>
                <a:latin typeface="Arial" panose="020B0604020202020204" pitchFamily="34" charset="0"/>
              </a:rPr>
              <a:t>РАСПРЕДЕЛЕНИЕ ЗОН ВЕРОЯТНОСТИ ПАВОДКА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1531909" y="13735"/>
            <a:ext cx="551989" cy="551552"/>
            <a:chOff x="11467356" y="61730"/>
            <a:chExt cx="625999" cy="526433"/>
          </a:xfrm>
        </p:grpSpPr>
        <p:sp>
          <p:nvSpPr>
            <p:cNvPr id="8" name="Oval 44"/>
            <p:cNvSpPr>
              <a:spLocks noChangeArrowheads="1"/>
            </p:cNvSpPr>
            <p:nvPr/>
          </p:nvSpPr>
          <p:spPr bwMode="auto">
            <a:xfrm>
              <a:off x="11467356" y="61730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Oval 45"/>
            <p:cNvSpPr>
              <a:spLocks noChangeArrowheads="1"/>
            </p:cNvSpPr>
            <p:nvPr/>
          </p:nvSpPr>
          <p:spPr bwMode="auto">
            <a:xfrm>
              <a:off x="11481946" y="68192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Oval 46"/>
            <p:cNvSpPr>
              <a:spLocks noChangeArrowheads="1"/>
            </p:cNvSpPr>
            <p:nvPr/>
          </p:nvSpPr>
          <p:spPr bwMode="auto">
            <a:xfrm>
              <a:off x="11557375" y="134660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Oval 47"/>
            <p:cNvSpPr>
              <a:spLocks noChangeArrowheads="1"/>
            </p:cNvSpPr>
            <p:nvPr/>
          </p:nvSpPr>
          <p:spPr bwMode="auto">
            <a:xfrm>
              <a:off x="11569487" y="145276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>
              <a:off x="11606651" y="82963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3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510" y="251440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AutoShape 50"/>
            <p:cNvSpPr>
              <a:spLocks noChangeArrowheads="1"/>
            </p:cNvSpPr>
            <p:nvPr/>
          </p:nvSpPr>
          <p:spPr bwMode="auto">
            <a:xfrm>
              <a:off x="11519110" y="177125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6" name="Group 51"/>
            <p:cNvGrpSpPr>
              <a:grpSpLocks/>
            </p:cNvGrpSpPr>
            <p:nvPr/>
          </p:nvGrpSpPr>
          <p:grpSpPr bwMode="auto">
            <a:xfrm>
              <a:off x="11698871" y="134429"/>
              <a:ext cx="161042" cy="177940"/>
              <a:chOff x="3374" y="926"/>
              <a:chExt cx="585" cy="771"/>
            </a:xfrm>
          </p:grpSpPr>
          <p:sp>
            <p:nvSpPr>
              <p:cNvPr id="24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Freeform 403"/>
            <p:cNvSpPr>
              <a:spLocks noEditPoints="1"/>
            </p:cNvSpPr>
            <p:nvPr/>
          </p:nvSpPr>
          <p:spPr bwMode="auto">
            <a:xfrm>
              <a:off x="11606651" y="468844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8" name="Group 404"/>
            <p:cNvGrpSpPr>
              <a:grpSpLocks/>
            </p:cNvGrpSpPr>
            <p:nvPr/>
          </p:nvGrpSpPr>
          <p:grpSpPr bwMode="auto">
            <a:xfrm>
              <a:off x="11581875" y="197435"/>
              <a:ext cx="399990" cy="272794"/>
              <a:chOff x="4423" y="1252"/>
              <a:chExt cx="1453" cy="1182"/>
            </a:xfrm>
          </p:grpSpPr>
          <p:sp>
            <p:nvSpPr>
              <p:cNvPr id="2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Oval 408"/>
            <p:cNvSpPr>
              <a:spLocks noChangeArrowheads="1"/>
            </p:cNvSpPr>
            <p:nvPr/>
          </p:nvSpPr>
          <p:spPr bwMode="auto">
            <a:xfrm>
              <a:off x="12021781" y="325523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Oval 409"/>
            <p:cNvSpPr>
              <a:spLocks noChangeArrowheads="1"/>
            </p:cNvSpPr>
            <p:nvPr/>
          </p:nvSpPr>
          <p:spPr bwMode="auto">
            <a:xfrm>
              <a:off x="11495160" y="322985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965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Picture 2" descr="C:\Users\30078\Desktop\Сочи\туапс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939"/>
            <a:ext cx="12192000" cy="619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" y="2"/>
            <a:ext cx="12240684" cy="682261"/>
          </a:xfrm>
          <a:prstGeom prst="rect">
            <a:avLst/>
          </a:prstGeom>
          <a:solidFill>
            <a:srgbClr val="5B9BD5">
              <a:lumMod val="50000"/>
            </a:srgb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726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</a:rPr>
              <a:t>ИНФОРМАЦИОННЫЕ МАТЕРИАЛЫ ПО АВТОМОБИЛЬНОЙ ДОРОГЕ А-147 </a:t>
            </a:r>
          </a:p>
          <a:p>
            <a:pPr defTabSz="8726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</a:rPr>
              <a:t>В КРАСНОДАРСКОМ КРАЕ  (РИСК НАРУШЕНИЯ ТРАНСПОРТНОГО </a:t>
            </a:r>
            <a:r>
              <a:rPr lang="ru-RU" sz="1600" dirty="0" smtClean="0">
                <a:solidFill>
                  <a:srgbClr val="FFFFFF"/>
                </a:solidFill>
              </a:rPr>
              <a:t>СООБЩЕНИЯ)</a:t>
            </a:r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2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4272606"/>
            <a:ext cx="4505151" cy="2585394"/>
          </a:xfrm>
          <a:prstGeom prst="rect">
            <a:avLst/>
          </a:prstGeom>
        </p:spPr>
      </p:pic>
      <p:sp>
        <p:nvSpPr>
          <p:cNvPr id="373" name="Прямоугольник 372"/>
          <p:cNvSpPr/>
          <p:nvPr/>
        </p:nvSpPr>
        <p:spPr>
          <a:xfrm>
            <a:off x="1" y="3939648"/>
            <a:ext cx="4505151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75" name="AutoShape 24"/>
          <p:cNvSpPr>
            <a:spLocks noChangeArrowheads="1"/>
          </p:cNvSpPr>
          <p:nvPr/>
        </p:nvSpPr>
        <p:spPr bwMode="auto">
          <a:xfrm>
            <a:off x="1276691" y="2258393"/>
            <a:ext cx="3548153" cy="865006"/>
          </a:xfrm>
          <a:prstGeom prst="wedgeRectCallout">
            <a:avLst>
              <a:gd name="adj1" fmla="val 80323"/>
              <a:gd name="adj2" fmla="val -22660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16653" tIns="58332" rIns="116653" bIns="58332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25 по 80 км  боковой </a:t>
            </a: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ветер)</a:t>
            </a:r>
            <a:endParaRPr lang="en-US" altLang="ru-RU" sz="16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0" name="Text Box 182"/>
          <p:cNvSpPr txBox="1">
            <a:spLocks noChangeArrowheads="1"/>
          </p:cNvSpPr>
          <p:nvPr/>
        </p:nvSpPr>
        <p:spPr bwMode="auto">
          <a:xfrm>
            <a:off x="6718876" y="2347850"/>
            <a:ext cx="823381" cy="34304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892" tIns="47944" rIns="95892" bIns="4794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1" name="TextBox 380"/>
          <p:cNvSpPr txBox="1"/>
          <p:nvPr/>
        </p:nvSpPr>
        <p:spPr>
          <a:xfrm>
            <a:off x="7183287" y="2865929"/>
            <a:ext cx="511067" cy="2694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3993" tIns="41998" rIns="83993" bIns="4199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 smtClean="0"/>
              <a:t>А147</a:t>
            </a:r>
            <a:endParaRPr lang="ru-RU" sz="1200" dirty="0"/>
          </a:p>
        </p:txBody>
      </p:sp>
      <p:sp>
        <p:nvSpPr>
          <p:cNvPr id="3" name="Полилиния 2"/>
          <p:cNvSpPr/>
          <p:nvPr/>
        </p:nvSpPr>
        <p:spPr>
          <a:xfrm>
            <a:off x="3642349" y="809627"/>
            <a:ext cx="2396503" cy="1238259"/>
          </a:xfrm>
          <a:custGeom>
            <a:avLst/>
            <a:gdLst>
              <a:gd name="connsiteX0" fmla="*/ 100977 w 2396502"/>
              <a:gd name="connsiteY0" fmla="*/ 0 h 1238259"/>
              <a:gd name="connsiteX1" fmla="*/ 100977 w 2396502"/>
              <a:gd name="connsiteY1" fmla="*/ 0 h 1238259"/>
              <a:gd name="connsiteX2" fmla="*/ 62877 w 2396502"/>
              <a:gd name="connsiteY2" fmla="*/ 85725 h 1238259"/>
              <a:gd name="connsiteX3" fmla="*/ 43827 w 2396502"/>
              <a:gd name="connsiteY3" fmla="*/ 114300 h 1238259"/>
              <a:gd name="connsiteX4" fmla="*/ 15252 w 2396502"/>
              <a:gd name="connsiteY4" fmla="*/ 171450 h 1238259"/>
              <a:gd name="connsiteX5" fmla="*/ 15252 w 2396502"/>
              <a:gd name="connsiteY5" fmla="*/ 314325 h 1238259"/>
              <a:gd name="connsiteX6" fmla="*/ 72402 w 2396502"/>
              <a:gd name="connsiteY6" fmla="*/ 333375 h 1238259"/>
              <a:gd name="connsiteX7" fmla="*/ 129552 w 2396502"/>
              <a:gd name="connsiteY7" fmla="*/ 361950 h 1238259"/>
              <a:gd name="connsiteX8" fmla="*/ 158127 w 2396502"/>
              <a:gd name="connsiteY8" fmla="*/ 390525 h 1238259"/>
              <a:gd name="connsiteX9" fmla="*/ 215277 w 2396502"/>
              <a:gd name="connsiteY9" fmla="*/ 409575 h 1238259"/>
              <a:gd name="connsiteX10" fmla="*/ 243852 w 2396502"/>
              <a:gd name="connsiteY10" fmla="*/ 419100 h 1238259"/>
              <a:gd name="connsiteX11" fmla="*/ 329577 w 2396502"/>
              <a:gd name="connsiteY11" fmla="*/ 447675 h 1238259"/>
              <a:gd name="connsiteX12" fmla="*/ 358152 w 2396502"/>
              <a:gd name="connsiteY12" fmla="*/ 457200 h 1238259"/>
              <a:gd name="connsiteX13" fmla="*/ 396252 w 2396502"/>
              <a:gd name="connsiteY13" fmla="*/ 466725 h 1238259"/>
              <a:gd name="connsiteX14" fmla="*/ 453402 w 2396502"/>
              <a:gd name="connsiteY14" fmla="*/ 476250 h 1238259"/>
              <a:gd name="connsiteX15" fmla="*/ 539127 w 2396502"/>
              <a:gd name="connsiteY15" fmla="*/ 514350 h 1238259"/>
              <a:gd name="connsiteX16" fmla="*/ 596277 w 2396502"/>
              <a:gd name="connsiteY16" fmla="*/ 533400 h 1238259"/>
              <a:gd name="connsiteX17" fmla="*/ 634377 w 2396502"/>
              <a:gd name="connsiteY17" fmla="*/ 542925 h 1238259"/>
              <a:gd name="connsiteX18" fmla="*/ 720102 w 2396502"/>
              <a:gd name="connsiteY18" fmla="*/ 571500 h 1238259"/>
              <a:gd name="connsiteX19" fmla="*/ 748677 w 2396502"/>
              <a:gd name="connsiteY19" fmla="*/ 581025 h 1238259"/>
              <a:gd name="connsiteX20" fmla="*/ 777252 w 2396502"/>
              <a:gd name="connsiteY20" fmla="*/ 590550 h 1238259"/>
              <a:gd name="connsiteX21" fmla="*/ 862977 w 2396502"/>
              <a:gd name="connsiteY21" fmla="*/ 628650 h 1238259"/>
              <a:gd name="connsiteX22" fmla="*/ 891552 w 2396502"/>
              <a:gd name="connsiteY22" fmla="*/ 638175 h 1238259"/>
              <a:gd name="connsiteX23" fmla="*/ 1043952 w 2396502"/>
              <a:gd name="connsiteY23" fmla="*/ 647700 h 1238259"/>
              <a:gd name="connsiteX24" fmla="*/ 1120152 w 2396502"/>
              <a:gd name="connsiteY24" fmla="*/ 714375 h 1238259"/>
              <a:gd name="connsiteX25" fmla="*/ 1205877 w 2396502"/>
              <a:gd name="connsiteY25" fmla="*/ 704850 h 1238259"/>
              <a:gd name="connsiteX26" fmla="*/ 1263027 w 2396502"/>
              <a:gd name="connsiteY26" fmla="*/ 685800 h 1238259"/>
              <a:gd name="connsiteX27" fmla="*/ 1310652 w 2396502"/>
              <a:gd name="connsiteY27" fmla="*/ 695325 h 1238259"/>
              <a:gd name="connsiteX28" fmla="*/ 1320177 w 2396502"/>
              <a:gd name="connsiteY28" fmla="*/ 723900 h 1238259"/>
              <a:gd name="connsiteX29" fmla="*/ 1386852 w 2396502"/>
              <a:gd name="connsiteY29" fmla="*/ 809625 h 1238259"/>
              <a:gd name="connsiteX30" fmla="*/ 1605927 w 2396502"/>
              <a:gd name="connsiteY30" fmla="*/ 828675 h 1238259"/>
              <a:gd name="connsiteX31" fmla="*/ 1634502 w 2396502"/>
              <a:gd name="connsiteY31" fmla="*/ 847725 h 1238259"/>
              <a:gd name="connsiteX32" fmla="*/ 1672602 w 2396502"/>
              <a:gd name="connsiteY32" fmla="*/ 933450 h 1238259"/>
              <a:gd name="connsiteX33" fmla="*/ 1701177 w 2396502"/>
              <a:gd name="connsiteY33" fmla="*/ 942975 h 1238259"/>
              <a:gd name="connsiteX34" fmla="*/ 1758327 w 2396502"/>
              <a:gd name="connsiteY34" fmla="*/ 981075 h 1238259"/>
              <a:gd name="connsiteX35" fmla="*/ 1786902 w 2396502"/>
              <a:gd name="connsiteY35" fmla="*/ 1000125 h 1238259"/>
              <a:gd name="connsiteX36" fmla="*/ 1844052 w 2396502"/>
              <a:gd name="connsiteY36" fmla="*/ 1028700 h 1238259"/>
              <a:gd name="connsiteX37" fmla="*/ 1910727 w 2396502"/>
              <a:gd name="connsiteY37" fmla="*/ 1104900 h 1238259"/>
              <a:gd name="connsiteX38" fmla="*/ 1939302 w 2396502"/>
              <a:gd name="connsiteY38" fmla="*/ 1133475 h 1238259"/>
              <a:gd name="connsiteX39" fmla="*/ 2072652 w 2396502"/>
              <a:gd name="connsiteY39" fmla="*/ 1143000 h 1238259"/>
              <a:gd name="connsiteX40" fmla="*/ 2139327 w 2396502"/>
              <a:gd name="connsiteY40" fmla="*/ 1162050 h 1238259"/>
              <a:gd name="connsiteX41" fmla="*/ 2167902 w 2396502"/>
              <a:gd name="connsiteY41" fmla="*/ 1181100 h 1238259"/>
              <a:gd name="connsiteX42" fmla="*/ 2225052 w 2396502"/>
              <a:gd name="connsiteY42" fmla="*/ 1200150 h 1238259"/>
              <a:gd name="connsiteX43" fmla="*/ 2244102 w 2396502"/>
              <a:gd name="connsiteY43" fmla="*/ 1228725 h 1238259"/>
              <a:gd name="connsiteX44" fmla="*/ 2358402 w 2396502"/>
              <a:gd name="connsiteY44" fmla="*/ 1228725 h 1238259"/>
              <a:gd name="connsiteX45" fmla="*/ 2396502 w 2396502"/>
              <a:gd name="connsiteY45" fmla="*/ 1228725 h 123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96502" h="1238259">
                <a:moveTo>
                  <a:pt x="100977" y="0"/>
                </a:moveTo>
                <a:lnTo>
                  <a:pt x="100977" y="0"/>
                </a:lnTo>
                <a:cubicBezTo>
                  <a:pt x="88277" y="28575"/>
                  <a:pt x="76861" y="57756"/>
                  <a:pt x="62877" y="85725"/>
                </a:cubicBezTo>
                <a:cubicBezTo>
                  <a:pt x="57757" y="95964"/>
                  <a:pt x="48947" y="104061"/>
                  <a:pt x="43827" y="114300"/>
                </a:cubicBezTo>
                <a:cubicBezTo>
                  <a:pt x="4392" y="193170"/>
                  <a:pt x="69847" y="89558"/>
                  <a:pt x="15252" y="171450"/>
                </a:cubicBezTo>
                <a:cubicBezTo>
                  <a:pt x="3462" y="218609"/>
                  <a:pt x="-12177" y="263386"/>
                  <a:pt x="15252" y="314325"/>
                </a:cubicBezTo>
                <a:cubicBezTo>
                  <a:pt x="24772" y="332005"/>
                  <a:pt x="55694" y="322236"/>
                  <a:pt x="72402" y="333375"/>
                </a:cubicBezTo>
                <a:cubicBezTo>
                  <a:pt x="109331" y="357994"/>
                  <a:pt x="90117" y="348805"/>
                  <a:pt x="129552" y="361950"/>
                </a:cubicBezTo>
                <a:cubicBezTo>
                  <a:pt x="139077" y="371475"/>
                  <a:pt x="146352" y="383983"/>
                  <a:pt x="158127" y="390525"/>
                </a:cubicBezTo>
                <a:cubicBezTo>
                  <a:pt x="175680" y="400277"/>
                  <a:pt x="196227" y="403225"/>
                  <a:pt x="215277" y="409575"/>
                </a:cubicBezTo>
                <a:lnTo>
                  <a:pt x="243852" y="419100"/>
                </a:lnTo>
                <a:lnTo>
                  <a:pt x="329577" y="447675"/>
                </a:lnTo>
                <a:cubicBezTo>
                  <a:pt x="339102" y="450850"/>
                  <a:pt x="348412" y="454765"/>
                  <a:pt x="358152" y="457200"/>
                </a:cubicBezTo>
                <a:cubicBezTo>
                  <a:pt x="370852" y="460375"/>
                  <a:pt x="383415" y="464158"/>
                  <a:pt x="396252" y="466725"/>
                </a:cubicBezTo>
                <a:cubicBezTo>
                  <a:pt x="415190" y="470513"/>
                  <a:pt x="434666" y="471566"/>
                  <a:pt x="453402" y="476250"/>
                </a:cubicBezTo>
                <a:cubicBezTo>
                  <a:pt x="583044" y="508660"/>
                  <a:pt x="458709" y="478608"/>
                  <a:pt x="539127" y="514350"/>
                </a:cubicBezTo>
                <a:cubicBezTo>
                  <a:pt x="557477" y="522505"/>
                  <a:pt x="576796" y="528530"/>
                  <a:pt x="596277" y="533400"/>
                </a:cubicBezTo>
                <a:cubicBezTo>
                  <a:pt x="608977" y="536575"/>
                  <a:pt x="621838" y="539163"/>
                  <a:pt x="634377" y="542925"/>
                </a:cubicBezTo>
                <a:lnTo>
                  <a:pt x="720102" y="571500"/>
                </a:lnTo>
                <a:lnTo>
                  <a:pt x="748677" y="581025"/>
                </a:lnTo>
                <a:cubicBezTo>
                  <a:pt x="758202" y="584200"/>
                  <a:pt x="768898" y="584981"/>
                  <a:pt x="777252" y="590550"/>
                </a:cubicBezTo>
                <a:cubicBezTo>
                  <a:pt x="822535" y="620739"/>
                  <a:pt x="794967" y="605980"/>
                  <a:pt x="862977" y="628650"/>
                </a:cubicBezTo>
                <a:cubicBezTo>
                  <a:pt x="872502" y="631825"/>
                  <a:pt x="881531" y="637549"/>
                  <a:pt x="891552" y="638175"/>
                </a:cubicBezTo>
                <a:lnTo>
                  <a:pt x="1043952" y="647700"/>
                </a:lnTo>
                <a:cubicBezTo>
                  <a:pt x="1110627" y="692150"/>
                  <a:pt x="1088402" y="666750"/>
                  <a:pt x="1120152" y="714375"/>
                </a:cubicBezTo>
                <a:cubicBezTo>
                  <a:pt x="1148727" y="711200"/>
                  <a:pt x="1177684" y="710489"/>
                  <a:pt x="1205877" y="704850"/>
                </a:cubicBezTo>
                <a:cubicBezTo>
                  <a:pt x="1225568" y="700912"/>
                  <a:pt x="1263027" y="685800"/>
                  <a:pt x="1263027" y="685800"/>
                </a:cubicBezTo>
                <a:cubicBezTo>
                  <a:pt x="1278902" y="688975"/>
                  <a:pt x="1297182" y="686345"/>
                  <a:pt x="1310652" y="695325"/>
                </a:cubicBezTo>
                <a:cubicBezTo>
                  <a:pt x="1319006" y="700894"/>
                  <a:pt x="1317742" y="714160"/>
                  <a:pt x="1320177" y="723900"/>
                </a:cubicBezTo>
                <a:cubicBezTo>
                  <a:pt x="1331335" y="768531"/>
                  <a:pt x="1320272" y="798528"/>
                  <a:pt x="1386852" y="809625"/>
                </a:cubicBezTo>
                <a:cubicBezTo>
                  <a:pt x="1497335" y="828039"/>
                  <a:pt x="1424723" y="818016"/>
                  <a:pt x="1605927" y="828675"/>
                </a:cubicBezTo>
                <a:cubicBezTo>
                  <a:pt x="1615452" y="835025"/>
                  <a:pt x="1628435" y="838017"/>
                  <a:pt x="1634502" y="847725"/>
                </a:cubicBezTo>
                <a:cubicBezTo>
                  <a:pt x="1650510" y="873337"/>
                  <a:pt x="1646212" y="912338"/>
                  <a:pt x="1672602" y="933450"/>
                </a:cubicBezTo>
                <a:cubicBezTo>
                  <a:pt x="1680442" y="939722"/>
                  <a:pt x="1692400" y="938099"/>
                  <a:pt x="1701177" y="942975"/>
                </a:cubicBezTo>
                <a:cubicBezTo>
                  <a:pt x="1721191" y="954094"/>
                  <a:pt x="1739277" y="968375"/>
                  <a:pt x="1758327" y="981075"/>
                </a:cubicBezTo>
                <a:cubicBezTo>
                  <a:pt x="1767852" y="987425"/>
                  <a:pt x="1776042" y="996505"/>
                  <a:pt x="1786902" y="1000125"/>
                </a:cubicBezTo>
                <a:cubicBezTo>
                  <a:pt x="1826337" y="1013270"/>
                  <a:pt x="1807123" y="1004081"/>
                  <a:pt x="1844052" y="1028700"/>
                </a:cubicBezTo>
                <a:cubicBezTo>
                  <a:pt x="1912314" y="1131094"/>
                  <a:pt x="1851196" y="1055291"/>
                  <a:pt x="1910727" y="1104900"/>
                </a:cubicBezTo>
                <a:cubicBezTo>
                  <a:pt x="1921075" y="1113524"/>
                  <a:pt x="1926190" y="1130390"/>
                  <a:pt x="1939302" y="1133475"/>
                </a:cubicBezTo>
                <a:cubicBezTo>
                  <a:pt x="1982681" y="1143682"/>
                  <a:pt x="2028202" y="1139825"/>
                  <a:pt x="2072652" y="1143000"/>
                </a:cubicBezTo>
                <a:cubicBezTo>
                  <a:pt x="2084859" y="1146052"/>
                  <a:pt x="2125662" y="1155218"/>
                  <a:pt x="2139327" y="1162050"/>
                </a:cubicBezTo>
                <a:cubicBezTo>
                  <a:pt x="2149566" y="1167170"/>
                  <a:pt x="2157441" y="1176451"/>
                  <a:pt x="2167902" y="1181100"/>
                </a:cubicBezTo>
                <a:cubicBezTo>
                  <a:pt x="2186252" y="1189255"/>
                  <a:pt x="2225052" y="1200150"/>
                  <a:pt x="2225052" y="1200150"/>
                </a:cubicBezTo>
                <a:cubicBezTo>
                  <a:pt x="2231402" y="1209675"/>
                  <a:pt x="2234577" y="1222375"/>
                  <a:pt x="2244102" y="1228725"/>
                </a:cubicBezTo>
                <a:cubicBezTo>
                  <a:pt x="2274606" y="1249061"/>
                  <a:pt x="2332623" y="1230873"/>
                  <a:pt x="2358402" y="1228725"/>
                </a:cubicBezTo>
                <a:cubicBezTo>
                  <a:pt x="2371058" y="1227670"/>
                  <a:pt x="2383802" y="1228725"/>
                  <a:pt x="2396502" y="1228725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7" name="Полилиния 376"/>
          <p:cNvSpPr/>
          <p:nvPr/>
        </p:nvSpPr>
        <p:spPr>
          <a:xfrm>
            <a:off x="7533854" y="3905250"/>
            <a:ext cx="1276772" cy="924522"/>
          </a:xfrm>
          <a:custGeom>
            <a:avLst/>
            <a:gdLst>
              <a:gd name="connsiteX0" fmla="*/ 28997 w 1276772"/>
              <a:gd name="connsiteY0" fmla="*/ 0 h 924522"/>
              <a:gd name="connsiteX1" fmla="*/ 28997 w 1276772"/>
              <a:gd name="connsiteY1" fmla="*/ 0 h 924522"/>
              <a:gd name="connsiteX2" fmla="*/ 422 w 1276772"/>
              <a:gd name="connsiteY2" fmla="*/ 76200 h 924522"/>
              <a:gd name="connsiteX3" fmla="*/ 9947 w 1276772"/>
              <a:gd name="connsiteY3" fmla="*/ 114300 h 924522"/>
              <a:gd name="connsiteX4" fmla="*/ 28997 w 1276772"/>
              <a:gd name="connsiteY4" fmla="*/ 142875 h 924522"/>
              <a:gd name="connsiteX5" fmla="*/ 105197 w 1276772"/>
              <a:gd name="connsiteY5" fmla="*/ 161925 h 924522"/>
              <a:gd name="connsiteX6" fmla="*/ 124247 w 1276772"/>
              <a:gd name="connsiteY6" fmla="*/ 247650 h 924522"/>
              <a:gd name="connsiteX7" fmla="*/ 133772 w 1276772"/>
              <a:gd name="connsiteY7" fmla="*/ 276225 h 924522"/>
              <a:gd name="connsiteX8" fmla="*/ 171872 w 1276772"/>
              <a:gd name="connsiteY8" fmla="*/ 295275 h 924522"/>
              <a:gd name="connsiteX9" fmla="*/ 276647 w 1276772"/>
              <a:gd name="connsiteY9" fmla="*/ 285750 h 924522"/>
              <a:gd name="connsiteX10" fmla="*/ 305222 w 1276772"/>
              <a:gd name="connsiteY10" fmla="*/ 276225 h 924522"/>
              <a:gd name="connsiteX11" fmla="*/ 352847 w 1276772"/>
              <a:gd name="connsiteY11" fmla="*/ 266700 h 924522"/>
              <a:gd name="connsiteX12" fmla="*/ 381422 w 1276772"/>
              <a:gd name="connsiteY12" fmla="*/ 333375 h 924522"/>
              <a:gd name="connsiteX13" fmla="*/ 400472 w 1276772"/>
              <a:gd name="connsiteY13" fmla="*/ 390525 h 924522"/>
              <a:gd name="connsiteX14" fmla="*/ 457622 w 1276772"/>
              <a:gd name="connsiteY14" fmla="*/ 409575 h 924522"/>
              <a:gd name="connsiteX15" fmla="*/ 495722 w 1276772"/>
              <a:gd name="connsiteY15" fmla="*/ 419100 h 924522"/>
              <a:gd name="connsiteX16" fmla="*/ 552872 w 1276772"/>
              <a:gd name="connsiteY16" fmla="*/ 438150 h 924522"/>
              <a:gd name="connsiteX17" fmla="*/ 629072 w 1276772"/>
              <a:gd name="connsiteY17" fmla="*/ 504825 h 924522"/>
              <a:gd name="connsiteX18" fmla="*/ 733847 w 1276772"/>
              <a:gd name="connsiteY18" fmla="*/ 514350 h 924522"/>
              <a:gd name="connsiteX19" fmla="*/ 771947 w 1276772"/>
              <a:gd name="connsiteY19" fmla="*/ 581025 h 924522"/>
              <a:gd name="connsiteX20" fmla="*/ 800522 w 1276772"/>
              <a:gd name="connsiteY20" fmla="*/ 600075 h 924522"/>
              <a:gd name="connsiteX21" fmla="*/ 895772 w 1276772"/>
              <a:gd name="connsiteY21" fmla="*/ 619125 h 924522"/>
              <a:gd name="connsiteX22" fmla="*/ 924347 w 1276772"/>
              <a:gd name="connsiteY22" fmla="*/ 628650 h 924522"/>
              <a:gd name="connsiteX23" fmla="*/ 943397 w 1276772"/>
              <a:gd name="connsiteY23" fmla="*/ 685800 h 924522"/>
              <a:gd name="connsiteX24" fmla="*/ 991022 w 1276772"/>
              <a:gd name="connsiteY24" fmla="*/ 752475 h 924522"/>
              <a:gd name="connsiteX25" fmla="*/ 1019597 w 1276772"/>
              <a:gd name="connsiteY25" fmla="*/ 781050 h 924522"/>
              <a:gd name="connsiteX26" fmla="*/ 1095797 w 1276772"/>
              <a:gd name="connsiteY26" fmla="*/ 790575 h 924522"/>
              <a:gd name="connsiteX27" fmla="*/ 1133897 w 1276772"/>
              <a:gd name="connsiteY27" fmla="*/ 800100 h 924522"/>
              <a:gd name="connsiteX28" fmla="*/ 1200572 w 1276772"/>
              <a:gd name="connsiteY28" fmla="*/ 866775 h 924522"/>
              <a:gd name="connsiteX29" fmla="*/ 1276772 w 1276772"/>
              <a:gd name="connsiteY29" fmla="*/ 923925 h 92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76772" h="924522">
                <a:moveTo>
                  <a:pt x="28997" y="0"/>
                </a:moveTo>
                <a:lnTo>
                  <a:pt x="28997" y="0"/>
                </a:lnTo>
                <a:cubicBezTo>
                  <a:pt x="19472" y="25400"/>
                  <a:pt x="4882" y="49442"/>
                  <a:pt x="422" y="76200"/>
                </a:cubicBezTo>
                <a:cubicBezTo>
                  <a:pt x="-1730" y="89113"/>
                  <a:pt x="4790" y="102268"/>
                  <a:pt x="9947" y="114300"/>
                </a:cubicBezTo>
                <a:cubicBezTo>
                  <a:pt x="14456" y="124822"/>
                  <a:pt x="20058" y="135724"/>
                  <a:pt x="28997" y="142875"/>
                </a:cubicBezTo>
                <a:cubicBezTo>
                  <a:pt x="38760" y="150685"/>
                  <a:pt x="102825" y="161451"/>
                  <a:pt x="105197" y="161925"/>
                </a:cubicBezTo>
                <a:cubicBezTo>
                  <a:pt x="126639" y="226251"/>
                  <a:pt x="101896" y="147070"/>
                  <a:pt x="124247" y="247650"/>
                </a:cubicBezTo>
                <a:cubicBezTo>
                  <a:pt x="126425" y="257451"/>
                  <a:pt x="126672" y="269125"/>
                  <a:pt x="133772" y="276225"/>
                </a:cubicBezTo>
                <a:cubicBezTo>
                  <a:pt x="143812" y="286265"/>
                  <a:pt x="159172" y="288925"/>
                  <a:pt x="171872" y="295275"/>
                </a:cubicBezTo>
                <a:cubicBezTo>
                  <a:pt x="206797" y="292100"/>
                  <a:pt x="241930" y="290710"/>
                  <a:pt x="276647" y="285750"/>
                </a:cubicBezTo>
                <a:cubicBezTo>
                  <a:pt x="286586" y="284330"/>
                  <a:pt x="295482" y="278660"/>
                  <a:pt x="305222" y="276225"/>
                </a:cubicBezTo>
                <a:cubicBezTo>
                  <a:pt x="320928" y="272298"/>
                  <a:pt x="336972" y="269875"/>
                  <a:pt x="352847" y="266700"/>
                </a:cubicBezTo>
                <a:cubicBezTo>
                  <a:pt x="383070" y="312035"/>
                  <a:pt x="364647" y="277459"/>
                  <a:pt x="381422" y="333375"/>
                </a:cubicBezTo>
                <a:cubicBezTo>
                  <a:pt x="387192" y="352609"/>
                  <a:pt x="381422" y="384175"/>
                  <a:pt x="400472" y="390525"/>
                </a:cubicBezTo>
                <a:cubicBezTo>
                  <a:pt x="419522" y="396875"/>
                  <a:pt x="438141" y="404705"/>
                  <a:pt x="457622" y="409575"/>
                </a:cubicBezTo>
                <a:cubicBezTo>
                  <a:pt x="470322" y="412750"/>
                  <a:pt x="483183" y="415338"/>
                  <a:pt x="495722" y="419100"/>
                </a:cubicBezTo>
                <a:cubicBezTo>
                  <a:pt x="514956" y="424870"/>
                  <a:pt x="552872" y="438150"/>
                  <a:pt x="552872" y="438150"/>
                </a:cubicBezTo>
                <a:cubicBezTo>
                  <a:pt x="589229" y="492685"/>
                  <a:pt x="573909" y="497470"/>
                  <a:pt x="629072" y="504825"/>
                </a:cubicBezTo>
                <a:cubicBezTo>
                  <a:pt x="663833" y="509460"/>
                  <a:pt x="698922" y="511175"/>
                  <a:pt x="733847" y="514350"/>
                </a:cubicBezTo>
                <a:cubicBezTo>
                  <a:pt x="794688" y="534630"/>
                  <a:pt x="733950" y="505031"/>
                  <a:pt x="771947" y="581025"/>
                </a:cubicBezTo>
                <a:cubicBezTo>
                  <a:pt x="777067" y="591264"/>
                  <a:pt x="790000" y="595566"/>
                  <a:pt x="800522" y="600075"/>
                </a:cubicBezTo>
                <a:cubicBezTo>
                  <a:pt x="820959" y="608834"/>
                  <a:pt x="879408" y="615489"/>
                  <a:pt x="895772" y="619125"/>
                </a:cubicBezTo>
                <a:cubicBezTo>
                  <a:pt x="905573" y="621303"/>
                  <a:pt x="914822" y="625475"/>
                  <a:pt x="924347" y="628650"/>
                </a:cubicBezTo>
                <a:cubicBezTo>
                  <a:pt x="930697" y="647700"/>
                  <a:pt x="932258" y="669092"/>
                  <a:pt x="943397" y="685800"/>
                </a:cubicBezTo>
                <a:cubicBezTo>
                  <a:pt x="958474" y="708415"/>
                  <a:pt x="973300" y="731800"/>
                  <a:pt x="991022" y="752475"/>
                </a:cubicBezTo>
                <a:cubicBezTo>
                  <a:pt x="999788" y="762702"/>
                  <a:pt x="1006938" y="776447"/>
                  <a:pt x="1019597" y="781050"/>
                </a:cubicBezTo>
                <a:cubicBezTo>
                  <a:pt x="1043654" y="789798"/>
                  <a:pt x="1070548" y="786367"/>
                  <a:pt x="1095797" y="790575"/>
                </a:cubicBezTo>
                <a:cubicBezTo>
                  <a:pt x="1108710" y="792727"/>
                  <a:pt x="1121197" y="796925"/>
                  <a:pt x="1133897" y="800100"/>
                </a:cubicBezTo>
                <a:cubicBezTo>
                  <a:pt x="1177566" y="865604"/>
                  <a:pt x="1150277" y="850010"/>
                  <a:pt x="1200572" y="866775"/>
                </a:cubicBezTo>
                <a:cubicBezTo>
                  <a:pt x="1245717" y="934492"/>
                  <a:pt x="1215777" y="923925"/>
                  <a:pt x="1276772" y="923925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2" name="Полилиния 381"/>
          <p:cNvSpPr/>
          <p:nvPr/>
        </p:nvSpPr>
        <p:spPr>
          <a:xfrm>
            <a:off x="9220200" y="5132367"/>
            <a:ext cx="1019360" cy="887435"/>
          </a:xfrm>
          <a:custGeom>
            <a:avLst/>
            <a:gdLst>
              <a:gd name="connsiteX0" fmla="*/ 0 w 1019360"/>
              <a:gd name="connsiteY0" fmla="*/ 11135 h 887435"/>
              <a:gd name="connsiteX1" fmla="*/ 0 w 1019360"/>
              <a:gd name="connsiteY1" fmla="*/ 11135 h 887435"/>
              <a:gd name="connsiteX2" fmla="*/ 85725 w 1019360"/>
              <a:gd name="connsiteY2" fmla="*/ 20660 h 887435"/>
              <a:gd name="connsiteX3" fmla="*/ 142875 w 1019360"/>
              <a:gd name="connsiteY3" fmla="*/ 39710 h 887435"/>
              <a:gd name="connsiteX4" fmla="*/ 209550 w 1019360"/>
              <a:gd name="connsiteY4" fmla="*/ 58760 h 887435"/>
              <a:gd name="connsiteX5" fmla="*/ 247650 w 1019360"/>
              <a:gd name="connsiteY5" fmla="*/ 106385 h 887435"/>
              <a:gd name="connsiteX6" fmla="*/ 276225 w 1019360"/>
              <a:gd name="connsiteY6" fmla="*/ 125435 h 887435"/>
              <a:gd name="connsiteX7" fmla="*/ 304800 w 1019360"/>
              <a:gd name="connsiteY7" fmla="*/ 154010 h 887435"/>
              <a:gd name="connsiteX8" fmla="*/ 333375 w 1019360"/>
              <a:gd name="connsiteY8" fmla="*/ 173060 h 887435"/>
              <a:gd name="connsiteX9" fmla="*/ 390525 w 1019360"/>
              <a:gd name="connsiteY9" fmla="*/ 192110 h 887435"/>
              <a:gd name="connsiteX10" fmla="*/ 428625 w 1019360"/>
              <a:gd name="connsiteY10" fmla="*/ 182585 h 887435"/>
              <a:gd name="connsiteX11" fmla="*/ 447675 w 1019360"/>
              <a:gd name="connsiteY11" fmla="*/ 125435 h 887435"/>
              <a:gd name="connsiteX12" fmla="*/ 457200 w 1019360"/>
              <a:gd name="connsiteY12" fmla="*/ 96860 h 887435"/>
              <a:gd name="connsiteX13" fmla="*/ 485775 w 1019360"/>
              <a:gd name="connsiteY13" fmla="*/ 77810 h 887435"/>
              <a:gd name="connsiteX14" fmla="*/ 533400 w 1019360"/>
              <a:gd name="connsiteY14" fmla="*/ 68285 h 887435"/>
              <a:gd name="connsiteX15" fmla="*/ 571500 w 1019360"/>
              <a:gd name="connsiteY15" fmla="*/ 58760 h 887435"/>
              <a:gd name="connsiteX16" fmla="*/ 600075 w 1019360"/>
              <a:gd name="connsiteY16" fmla="*/ 30185 h 887435"/>
              <a:gd name="connsiteX17" fmla="*/ 609600 w 1019360"/>
              <a:gd name="connsiteY17" fmla="*/ 1610 h 887435"/>
              <a:gd name="connsiteX18" fmla="*/ 771525 w 1019360"/>
              <a:gd name="connsiteY18" fmla="*/ 11135 h 887435"/>
              <a:gd name="connsiteX19" fmla="*/ 809625 w 1019360"/>
              <a:gd name="connsiteY19" fmla="*/ 49235 h 887435"/>
              <a:gd name="connsiteX20" fmla="*/ 838200 w 1019360"/>
              <a:gd name="connsiteY20" fmla="*/ 58760 h 887435"/>
              <a:gd name="connsiteX21" fmla="*/ 1019175 w 1019360"/>
              <a:gd name="connsiteY21" fmla="*/ 68285 h 887435"/>
              <a:gd name="connsiteX22" fmla="*/ 971550 w 1019360"/>
              <a:gd name="connsiteY22" fmla="*/ 154010 h 887435"/>
              <a:gd name="connsiteX23" fmla="*/ 942975 w 1019360"/>
              <a:gd name="connsiteY23" fmla="*/ 163535 h 887435"/>
              <a:gd name="connsiteX24" fmla="*/ 942975 w 1019360"/>
              <a:gd name="connsiteY24" fmla="*/ 315935 h 887435"/>
              <a:gd name="connsiteX25" fmla="*/ 962025 w 1019360"/>
              <a:gd name="connsiteY25" fmla="*/ 439760 h 887435"/>
              <a:gd name="connsiteX26" fmla="*/ 1009650 w 1019360"/>
              <a:gd name="connsiteY26" fmla="*/ 525485 h 887435"/>
              <a:gd name="connsiteX27" fmla="*/ 1009650 w 1019360"/>
              <a:gd name="connsiteY27" fmla="*/ 668360 h 887435"/>
              <a:gd name="connsiteX28" fmla="*/ 1000125 w 1019360"/>
              <a:gd name="connsiteY28" fmla="*/ 696935 h 887435"/>
              <a:gd name="connsiteX29" fmla="*/ 942975 w 1019360"/>
              <a:gd name="connsiteY29" fmla="*/ 725510 h 887435"/>
              <a:gd name="connsiteX30" fmla="*/ 914400 w 1019360"/>
              <a:gd name="connsiteY30" fmla="*/ 744560 h 887435"/>
              <a:gd name="connsiteX31" fmla="*/ 904875 w 1019360"/>
              <a:gd name="connsiteY31" fmla="*/ 773135 h 887435"/>
              <a:gd name="connsiteX32" fmla="*/ 914400 w 1019360"/>
              <a:gd name="connsiteY32" fmla="*/ 868385 h 887435"/>
              <a:gd name="connsiteX33" fmla="*/ 914400 w 1019360"/>
              <a:gd name="connsiteY33" fmla="*/ 887435 h 88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19360" h="887435">
                <a:moveTo>
                  <a:pt x="0" y="11135"/>
                </a:moveTo>
                <a:lnTo>
                  <a:pt x="0" y="11135"/>
                </a:lnTo>
                <a:cubicBezTo>
                  <a:pt x="28575" y="14310"/>
                  <a:pt x="57532" y="15021"/>
                  <a:pt x="85725" y="20660"/>
                </a:cubicBezTo>
                <a:cubicBezTo>
                  <a:pt x="105416" y="24598"/>
                  <a:pt x="123825" y="33360"/>
                  <a:pt x="142875" y="39710"/>
                </a:cubicBezTo>
                <a:cubicBezTo>
                  <a:pt x="183869" y="53375"/>
                  <a:pt x="161710" y="46800"/>
                  <a:pt x="209550" y="58760"/>
                </a:cubicBezTo>
                <a:cubicBezTo>
                  <a:pt x="291442" y="113355"/>
                  <a:pt x="195070" y="40660"/>
                  <a:pt x="247650" y="106385"/>
                </a:cubicBezTo>
                <a:cubicBezTo>
                  <a:pt x="254801" y="115324"/>
                  <a:pt x="267431" y="118106"/>
                  <a:pt x="276225" y="125435"/>
                </a:cubicBezTo>
                <a:cubicBezTo>
                  <a:pt x="286573" y="134059"/>
                  <a:pt x="294452" y="145386"/>
                  <a:pt x="304800" y="154010"/>
                </a:cubicBezTo>
                <a:cubicBezTo>
                  <a:pt x="313594" y="161339"/>
                  <a:pt x="322914" y="168411"/>
                  <a:pt x="333375" y="173060"/>
                </a:cubicBezTo>
                <a:cubicBezTo>
                  <a:pt x="351725" y="181215"/>
                  <a:pt x="390525" y="192110"/>
                  <a:pt x="390525" y="192110"/>
                </a:cubicBezTo>
                <a:cubicBezTo>
                  <a:pt x="403225" y="188935"/>
                  <a:pt x="420106" y="192524"/>
                  <a:pt x="428625" y="182585"/>
                </a:cubicBezTo>
                <a:cubicBezTo>
                  <a:pt x="441693" y="167339"/>
                  <a:pt x="441325" y="144485"/>
                  <a:pt x="447675" y="125435"/>
                </a:cubicBezTo>
                <a:cubicBezTo>
                  <a:pt x="450850" y="115910"/>
                  <a:pt x="448846" y="102429"/>
                  <a:pt x="457200" y="96860"/>
                </a:cubicBezTo>
                <a:cubicBezTo>
                  <a:pt x="466725" y="90510"/>
                  <a:pt x="475056" y="81830"/>
                  <a:pt x="485775" y="77810"/>
                </a:cubicBezTo>
                <a:cubicBezTo>
                  <a:pt x="500934" y="72126"/>
                  <a:pt x="517596" y="71797"/>
                  <a:pt x="533400" y="68285"/>
                </a:cubicBezTo>
                <a:cubicBezTo>
                  <a:pt x="546179" y="65445"/>
                  <a:pt x="558800" y="61935"/>
                  <a:pt x="571500" y="58760"/>
                </a:cubicBezTo>
                <a:cubicBezTo>
                  <a:pt x="581025" y="49235"/>
                  <a:pt x="592603" y="41393"/>
                  <a:pt x="600075" y="30185"/>
                </a:cubicBezTo>
                <a:cubicBezTo>
                  <a:pt x="605644" y="21831"/>
                  <a:pt x="599621" y="2719"/>
                  <a:pt x="609600" y="1610"/>
                </a:cubicBezTo>
                <a:cubicBezTo>
                  <a:pt x="663338" y="-4361"/>
                  <a:pt x="717550" y="7960"/>
                  <a:pt x="771525" y="11135"/>
                </a:cubicBezTo>
                <a:cubicBezTo>
                  <a:pt x="847725" y="36535"/>
                  <a:pt x="758825" y="-1565"/>
                  <a:pt x="809625" y="49235"/>
                </a:cubicBezTo>
                <a:cubicBezTo>
                  <a:pt x="816725" y="56335"/>
                  <a:pt x="828201" y="57851"/>
                  <a:pt x="838200" y="58760"/>
                </a:cubicBezTo>
                <a:cubicBezTo>
                  <a:pt x="898360" y="64229"/>
                  <a:pt x="958850" y="65110"/>
                  <a:pt x="1019175" y="68285"/>
                </a:cubicBezTo>
                <a:cubicBezTo>
                  <a:pt x="1010788" y="93446"/>
                  <a:pt x="996114" y="145822"/>
                  <a:pt x="971550" y="154010"/>
                </a:cubicBezTo>
                <a:lnTo>
                  <a:pt x="942975" y="163535"/>
                </a:lnTo>
                <a:cubicBezTo>
                  <a:pt x="920716" y="230312"/>
                  <a:pt x="931209" y="186512"/>
                  <a:pt x="942975" y="315935"/>
                </a:cubicBezTo>
                <a:cubicBezTo>
                  <a:pt x="943456" y="321223"/>
                  <a:pt x="950303" y="416316"/>
                  <a:pt x="962025" y="439760"/>
                </a:cubicBezTo>
                <a:cubicBezTo>
                  <a:pt x="1027529" y="570768"/>
                  <a:pt x="983310" y="446464"/>
                  <a:pt x="1009650" y="525485"/>
                </a:cubicBezTo>
                <a:cubicBezTo>
                  <a:pt x="1020636" y="602386"/>
                  <a:pt x="1024422" y="587116"/>
                  <a:pt x="1009650" y="668360"/>
                </a:cubicBezTo>
                <a:cubicBezTo>
                  <a:pt x="1007854" y="678238"/>
                  <a:pt x="1006397" y="689095"/>
                  <a:pt x="1000125" y="696935"/>
                </a:cubicBezTo>
                <a:cubicBezTo>
                  <a:pt x="981927" y="719683"/>
                  <a:pt x="965982" y="714006"/>
                  <a:pt x="942975" y="725510"/>
                </a:cubicBezTo>
                <a:cubicBezTo>
                  <a:pt x="932736" y="730630"/>
                  <a:pt x="923925" y="738210"/>
                  <a:pt x="914400" y="744560"/>
                </a:cubicBezTo>
                <a:cubicBezTo>
                  <a:pt x="911225" y="754085"/>
                  <a:pt x="904875" y="763095"/>
                  <a:pt x="904875" y="773135"/>
                </a:cubicBezTo>
                <a:cubicBezTo>
                  <a:pt x="904875" y="805043"/>
                  <a:pt x="911750" y="836587"/>
                  <a:pt x="914400" y="868385"/>
                </a:cubicBezTo>
                <a:cubicBezTo>
                  <a:pt x="914927" y="874713"/>
                  <a:pt x="914400" y="881085"/>
                  <a:pt x="914400" y="887435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4" name="Группа 383"/>
          <p:cNvGrpSpPr/>
          <p:nvPr/>
        </p:nvGrpSpPr>
        <p:grpSpPr>
          <a:xfrm>
            <a:off x="8530510" y="854472"/>
            <a:ext cx="3478863" cy="2512224"/>
            <a:chOff x="6397882" y="854472"/>
            <a:chExt cx="2609147" cy="2512224"/>
          </a:xfrm>
        </p:grpSpPr>
        <p:pic>
          <p:nvPicPr>
            <p:cNvPr id="38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883" y="871286"/>
              <a:ext cx="2609146" cy="2495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" name="TextBox 377"/>
            <p:cNvSpPr txBox="1"/>
            <p:nvPr/>
          </p:nvSpPr>
          <p:spPr>
            <a:xfrm>
              <a:off x="6397882" y="854472"/>
              <a:ext cx="2417983" cy="348799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lIns="162548" tIns="81273" rIns="162548" bIns="81273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 порывов </a:t>
              </a:r>
              <a:r>
                <a:rPr lang="ru-RU" sz="1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ветра</a:t>
              </a:r>
              <a:endPara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79" name="Рисунок 3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9374" y="1005498"/>
              <a:ext cx="170321" cy="222698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grpSp>
        <p:nvGrpSpPr>
          <p:cNvPr id="17" name="Группа 16"/>
          <p:cNvGrpSpPr/>
          <p:nvPr/>
        </p:nvGrpSpPr>
        <p:grpSpPr>
          <a:xfrm>
            <a:off x="11531909" y="13735"/>
            <a:ext cx="551989" cy="551552"/>
            <a:chOff x="11467356" y="61730"/>
            <a:chExt cx="625999" cy="526433"/>
          </a:xfrm>
        </p:grpSpPr>
        <p:sp>
          <p:nvSpPr>
            <p:cNvPr id="18" name="Oval 44"/>
            <p:cNvSpPr>
              <a:spLocks noChangeArrowheads="1"/>
            </p:cNvSpPr>
            <p:nvPr/>
          </p:nvSpPr>
          <p:spPr bwMode="auto">
            <a:xfrm>
              <a:off x="11467356" y="61730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Oval 45"/>
            <p:cNvSpPr>
              <a:spLocks noChangeArrowheads="1"/>
            </p:cNvSpPr>
            <p:nvPr/>
          </p:nvSpPr>
          <p:spPr bwMode="auto">
            <a:xfrm>
              <a:off x="11481946" y="68192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Oval 46"/>
            <p:cNvSpPr>
              <a:spLocks noChangeArrowheads="1"/>
            </p:cNvSpPr>
            <p:nvPr/>
          </p:nvSpPr>
          <p:spPr bwMode="auto">
            <a:xfrm>
              <a:off x="11557375" y="134660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Oval 47"/>
            <p:cNvSpPr>
              <a:spLocks noChangeArrowheads="1"/>
            </p:cNvSpPr>
            <p:nvPr/>
          </p:nvSpPr>
          <p:spPr bwMode="auto">
            <a:xfrm>
              <a:off x="11569487" y="145276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Freeform 48"/>
            <p:cNvSpPr>
              <a:spLocks noEditPoints="1"/>
            </p:cNvSpPr>
            <p:nvPr/>
          </p:nvSpPr>
          <p:spPr bwMode="auto">
            <a:xfrm>
              <a:off x="11606651" y="82963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3" name="Picture 49" descr="original_metal_w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510" y="251440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AutoShape 50"/>
            <p:cNvSpPr>
              <a:spLocks noChangeArrowheads="1"/>
            </p:cNvSpPr>
            <p:nvPr/>
          </p:nvSpPr>
          <p:spPr bwMode="auto">
            <a:xfrm>
              <a:off x="11519110" y="177125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5" name="Group 51"/>
            <p:cNvGrpSpPr>
              <a:grpSpLocks/>
            </p:cNvGrpSpPr>
            <p:nvPr/>
          </p:nvGrpSpPr>
          <p:grpSpPr bwMode="auto">
            <a:xfrm>
              <a:off x="11698871" y="134429"/>
              <a:ext cx="161042" cy="177940"/>
              <a:chOff x="3374" y="926"/>
              <a:chExt cx="585" cy="771"/>
            </a:xfrm>
          </p:grpSpPr>
          <p:sp>
            <p:nvSpPr>
              <p:cNvPr id="33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Freeform 403"/>
            <p:cNvSpPr>
              <a:spLocks noEditPoints="1"/>
            </p:cNvSpPr>
            <p:nvPr/>
          </p:nvSpPr>
          <p:spPr bwMode="auto">
            <a:xfrm>
              <a:off x="11606651" y="468844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7" name="Group 404"/>
            <p:cNvGrpSpPr>
              <a:grpSpLocks/>
            </p:cNvGrpSpPr>
            <p:nvPr/>
          </p:nvGrpSpPr>
          <p:grpSpPr bwMode="auto">
            <a:xfrm>
              <a:off x="11581875" y="197435"/>
              <a:ext cx="399990" cy="272794"/>
              <a:chOff x="4423" y="1252"/>
              <a:chExt cx="1453" cy="1182"/>
            </a:xfrm>
          </p:grpSpPr>
          <p:sp>
            <p:nvSpPr>
              <p:cNvPr id="30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Oval 408"/>
            <p:cNvSpPr>
              <a:spLocks noChangeArrowheads="1"/>
            </p:cNvSpPr>
            <p:nvPr/>
          </p:nvSpPr>
          <p:spPr bwMode="auto">
            <a:xfrm>
              <a:off x="12021781" y="325523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Oval 409"/>
            <p:cNvSpPr>
              <a:spLocks noChangeArrowheads="1"/>
            </p:cNvSpPr>
            <p:nvPr/>
          </p:nvSpPr>
          <p:spPr bwMode="auto">
            <a:xfrm>
              <a:off x="11495160" y="322985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9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КАРТА ПРОЯВЛЕНИЙ ОПАСНЫХ ЭКЗОГЕННЫХ ГЕОЛОГИЧЕСКИХ ПРОЦЕССОВ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(ФГБУ «ГИДРОСПЕЦГЕОЛОГИЯ»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1467358" y="45256"/>
            <a:ext cx="625999" cy="526433"/>
            <a:chOff x="9625856" y="4064"/>
            <a:chExt cx="625999" cy="526433"/>
          </a:xfrm>
        </p:grpSpPr>
        <p:sp>
          <p:nvSpPr>
            <p:cNvPr id="8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4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2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601"/>
            <a:ext cx="12192000" cy="7152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9" b="2920"/>
          <a:stretch/>
        </p:blipFill>
        <p:spPr>
          <a:xfrm>
            <a:off x="0" y="1348882"/>
            <a:ext cx="12192000" cy="55091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414" y="5768403"/>
            <a:ext cx="2237845" cy="102027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77" name="Соединительная линия уступом 376"/>
          <p:cNvCxnSpPr/>
          <p:nvPr/>
        </p:nvCxnSpPr>
        <p:spPr>
          <a:xfrm rot="10800000">
            <a:off x="8305802" y="6197599"/>
            <a:ext cx="1069613" cy="389468"/>
          </a:xfrm>
          <a:prstGeom prst="bentConnector3">
            <a:avLst>
              <a:gd name="adj1" fmla="val 99077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0" name="Рисунок 3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89" y="4216130"/>
            <a:ext cx="2093120" cy="116874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82" name="Соединительная линия уступом 381"/>
          <p:cNvCxnSpPr/>
          <p:nvPr/>
        </p:nvCxnSpPr>
        <p:spPr>
          <a:xfrm rot="10800000">
            <a:off x="6353176" y="4411033"/>
            <a:ext cx="1069613" cy="389468"/>
          </a:xfrm>
          <a:prstGeom prst="bentConnector3">
            <a:avLst>
              <a:gd name="adj1" fmla="val 99077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4" name="Рисунок 3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22" y="3284656"/>
            <a:ext cx="2262875" cy="89058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85" name="Соединительная линия уступом 384"/>
          <p:cNvCxnSpPr>
            <a:stCxn id="384" idx="1"/>
          </p:cNvCxnSpPr>
          <p:nvPr/>
        </p:nvCxnSpPr>
        <p:spPr>
          <a:xfrm rot="10800000" flipV="1">
            <a:off x="6124811" y="3729948"/>
            <a:ext cx="765312" cy="36857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" name="Рисунок 3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21" y="4974143"/>
            <a:ext cx="2471259" cy="122345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90" name="Соединительная линия уступом 389"/>
          <p:cNvCxnSpPr>
            <a:stCxn id="389" idx="0"/>
          </p:cNvCxnSpPr>
          <p:nvPr/>
        </p:nvCxnSpPr>
        <p:spPr>
          <a:xfrm rot="5400000" flipH="1" flipV="1">
            <a:off x="4673192" y="3976838"/>
            <a:ext cx="797366" cy="1197249"/>
          </a:xfrm>
          <a:prstGeom prst="bentConnector2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2" name="Рисунок 3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93" y="2650039"/>
            <a:ext cx="2114551" cy="220130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93" name="Соединительная линия уступом 392"/>
          <p:cNvCxnSpPr>
            <a:stCxn id="392" idx="3"/>
          </p:cNvCxnSpPr>
          <p:nvPr/>
        </p:nvCxnSpPr>
        <p:spPr>
          <a:xfrm>
            <a:off x="2640543" y="3750689"/>
            <a:ext cx="3013951" cy="35275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5" name="Рисунок 39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008" y="2010597"/>
            <a:ext cx="2471587" cy="102723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96" name="Соединительная линия уступом 395"/>
          <p:cNvCxnSpPr>
            <a:stCxn id="395" idx="1"/>
          </p:cNvCxnSpPr>
          <p:nvPr/>
        </p:nvCxnSpPr>
        <p:spPr>
          <a:xfrm rot="10800000" flipV="1">
            <a:off x="5541522" y="2524214"/>
            <a:ext cx="1528487" cy="106068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" name="Рисунок 39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01" y="1422219"/>
            <a:ext cx="2102435" cy="220486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01" name="Соединительная линия уступом 400"/>
          <p:cNvCxnSpPr>
            <a:stCxn id="399" idx="3"/>
          </p:cNvCxnSpPr>
          <p:nvPr/>
        </p:nvCxnSpPr>
        <p:spPr>
          <a:xfrm>
            <a:off x="4902338" y="2524652"/>
            <a:ext cx="724039" cy="971259"/>
          </a:xfrm>
          <a:prstGeom prst="bentConnector2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60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526682</TotalTime>
  <Words>197</Words>
  <Application>Microsoft Office PowerPoint</Application>
  <PresentationFormat>Произвольный</PresentationFormat>
  <Paragraphs>93</Paragraphs>
  <Slides>5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23424</cp:revision>
  <cp:lastPrinted>2019-01-10T17:02:02Z</cp:lastPrinted>
  <dcterms:created xsi:type="dcterms:W3CDTF">2014-09-08T13:21:12Z</dcterms:created>
  <dcterms:modified xsi:type="dcterms:W3CDTF">2019-04-13T18:50:19Z</dcterms:modified>
</cp:coreProperties>
</file>